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6" r:id="rId7"/>
    <p:sldId id="263" r:id="rId8"/>
    <p:sldId id="270" r:id="rId9"/>
    <p:sldId id="271" r:id="rId10"/>
    <p:sldId id="267" r:id="rId11"/>
    <p:sldId id="272" r:id="rId12"/>
    <p:sldId id="269" r:id="rId13"/>
  </p:sldIdLst>
  <p:sldSz cx="9144000" cy="6858000" type="screen4x3"/>
  <p:notesSz cx="6858000" cy="9144000"/>
  <p:embeddedFontLst>
    <p:embeddedFont>
      <p:font typeface="Brady Bunch Remastered" panose="020B0600020202020204" pitchFamily="34" charset="0"/>
      <p:regular r:id="rId14"/>
    </p:embeddedFont>
    <p:embeddedFont>
      <p:font typeface="Roboto" pitchFamily="2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569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2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1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0714-FF48-48B6-9634-2E073CDFD18C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8BF0-554C-46BC-AFAD-1244B5A38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56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0714-FF48-48B6-9634-2E073CDFD18C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8BF0-554C-46BC-AFAD-1244B5A38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05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0714-FF48-48B6-9634-2E073CDFD18C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8BF0-554C-46BC-AFAD-1244B5A38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00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39376"/>
            <a:ext cx="78867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0714-FF48-48B6-9634-2E073CDFD18C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8BF0-554C-46BC-AFAD-1244B5A38F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338BE0-706F-48BD-AB3E-4FF7C3C28089}"/>
              </a:ext>
            </a:extLst>
          </p:cNvPr>
          <p:cNvSpPr/>
          <p:nvPr userDrawn="1"/>
        </p:nvSpPr>
        <p:spPr>
          <a:xfrm>
            <a:off x="144379" y="136524"/>
            <a:ext cx="8855241" cy="1207172"/>
          </a:xfrm>
          <a:prstGeom prst="rect">
            <a:avLst/>
          </a:prstGeom>
          <a:solidFill>
            <a:srgbClr val="065697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8877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lang="en-US" b="1" dirty="0">
                <a:solidFill>
                  <a:srgbClr val="FFCC0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032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0714-FF48-48B6-9634-2E073CDFD18C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8BF0-554C-46BC-AFAD-1244B5A38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289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0714-FF48-48B6-9634-2E073CDFD18C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8BF0-554C-46BC-AFAD-1244B5A38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203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0714-FF48-48B6-9634-2E073CDFD18C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8BF0-554C-46BC-AFAD-1244B5A38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8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0714-FF48-48B6-9634-2E073CDFD18C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8BF0-554C-46BC-AFAD-1244B5A38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9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0714-FF48-48B6-9634-2E073CDFD18C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8BF0-554C-46BC-AFAD-1244B5A38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78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0714-FF48-48B6-9634-2E073CDFD18C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8BF0-554C-46BC-AFAD-1244B5A38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645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0714-FF48-48B6-9634-2E073CDFD18C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8BF0-554C-46BC-AFAD-1244B5A38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802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30714-FF48-48B6-9634-2E073CDFD18C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88BF0-554C-46BC-AFAD-1244B5A38F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B29107-97F7-49D9-87BB-FA2ECB6F709C}"/>
              </a:ext>
            </a:extLst>
          </p:cNvPr>
          <p:cNvSpPr/>
          <p:nvPr userDrawn="1"/>
        </p:nvSpPr>
        <p:spPr>
          <a:xfrm>
            <a:off x="144379" y="136524"/>
            <a:ext cx="8855241" cy="1207172"/>
          </a:xfrm>
          <a:prstGeom prst="rect">
            <a:avLst/>
          </a:prstGeom>
          <a:solidFill>
            <a:srgbClr val="065697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40FC43F-C1C9-4EA1-BDC3-EEA7DBDA067C}"/>
              </a:ext>
            </a:extLst>
          </p:cNvPr>
          <p:cNvSpPr txBox="1">
            <a:spLocks/>
          </p:cNvSpPr>
          <p:nvPr userDrawn="1"/>
        </p:nvSpPr>
        <p:spPr>
          <a:xfrm>
            <a:off x="628650" y="410368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 dirty="0">
                <a:solidFill>
                  <a:srgbClr val="FFCC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7041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yellow sign with black text&#10;&#10;Description automatically generated">
            <a:extLst>
              <a:ext uri="{FF2B5EF4-FFF2-40B4-BE49-F238E27FC236}">
                <a16:creationId xmlns:a16="http://schemas.microsoft.com/office/drawing/2014/main" id="{311E1B54-B920-4984-830F-A2F74E2BD26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314" y="4892843"/>
            <a:ext cx="1909010" cy="1909010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3" name="Picture 2" descr="A person with a bicycle near a sign&#10;&#10;Description automatically generated">
            <a:extLst>
              <a:ext uri="{FF2B5EF4-FFF2-40B4-BE49-F238E27FC236}">
                <a16:creationId xmlns:a16="http://schemas.microsoft.com/office/drawing/2014/main" id="{30634CE6-062B-47E5-AA5C-7C83903B44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6BEDA30B-10C4-491F-A1CD-B6E2E63B9B5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6989" y="387415"/>
            <a:ext cx="4800603" cy="9601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2F4343-9F1A-4B7F-97E9-5BCE06FD020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8182" y="1356238"/>
            <a:ext cx="2185851" cy="87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659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2AC94D-AAF0-4BE8-B992-DF10C2350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Registration Fees</a:t>
            </a:r>
          </a:p>
          <a:p>
            <a:r>
              <a:rPr lang="en-US" dirty="0"/>
              <a:t>Dues / Uniform</a:t>
            </a:r>
          </a:p>
          <a:p>
            <a:r>
              <a:rPr lang="en-US" dirty="0"/>
              <a:t>Money Earning Projects</a:t>
            </a:r>
          </a:p>
          <a:p>
            <a:r>
              <a:rPr lang="en-US" dirty="0"/>
              <a:t>Friends of Scouting</a:t>
            </a:r>
          </a:p>
          <a:p>
            <a:r>
              <a:rPr lang="en-US" dirty="0"/>
              <a:t>United Way Support</a:t>
            </a:r>
          </a:p>
          <a:p>
            <a:r>
              <a:rPr lang="en-US" dirty="0"/>
              <a:t>Limited Council </a:t>
            </a:r>
            <a:br>
              <a:rPr lang="en-US" dirty="0"/>
            </a:br>
            <a:r>
              <a:rPr lang="en-US" dirty="0"/>
              <a:t>membership assistance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C28DA2-DEBE-4843-848D-FFB2CFE68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31241"/>
            <a:ext cx="7886700" cy="66278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Finance</a:t>
            </a:r>
            <a:endParaRPr lang="en-US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BF4C7835-5DD7-432E-9402-674D68F370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544" y="5002799"/>
            <a:ext cx="2512209" cy="1166892"/>
          </a:xfrm>
          <a:prstGeom prst="rect">
            <a:avLst/>
          </a:prstGeom>
        </p:spPr>
      </p:pic>
      <p:pic>
        <p:nvPicPr>
          <p:cNvPr id="7" name="Picture 6" descr="A person that is standing in the grass&#10;&#10;Description automatically generated">
            <a:extLst>
              <a:ext uri="{FF2B5EF4-FFF2-40B4-BE49-F238E27FC236}">
                <a16:creationId xmlns:a16="http://schemas.microsoft.com/office/drawing/2014/main" id="{E6868DE1-7E71-4E8C-9EE5-297A0D59C41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4581" y="960563"/>
            <a:ext cx="3211433" cy="21409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629F4E-5863-425C-B452-0B47F24EF3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3499">
            <a:off x="5144580" y="3648927"/>
            <a:ext cx="3211433" cy="21409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DC445E-F4DE-4802-A135-61BDA9598BEC}"/>
              </a:ext>
            </a:extLst>
          </p:cNvPr>
          <p:cNvSpPr txBox="1"/>
          <p:nvPr/>
        </p:nvSpPr>
        <p:spPr>
          <a:xfrm>
            <a:off x="6493695" y="6169691"/>
            <a:ext cx="2231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1"/>
                </a:solidFill>
              </a:rPr>
              <a:t>Parent Orientation Guide pages 18-20</a:t>
            </a:r>
          </a:p>
        </p:txBody>
      </p:sp>
    </p:spTree>
    <p:extLst>
      <p:ext uri="{BB962C8B-B14F-4D97-AF65-F5344CB8AC3E}">
        <p14:creationId xmlns:p14="http://schemas.microsoft.com/office/powerpoint/2010/main" val="2705142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7EF724-295B-442F-9E9F-8C4C9055A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39376"/>
            <a:ext cx="8246902" cy="4351338"/>
          </a:xfrm>
        </p:spPr>
        <p:txBody>
          <a:bodyPr>
            <a:normAutofit/>
          </a:bodyPr>
          <a:lstStyle/>
          <a:p>
            <a:r>
              <a:rPr lang="en-US" dirty="0"/>
              <a:t>Calendar</a:t>
            </a:r>
          </a:p>
          <a:p>
            <a:r>
              <a:rPr lang="en-US" dirty="0"/>
              <a:t>Leader Roster</a:t>
            </a:r>
          </a:p>
          <a:p>
            <a:r>
              <a:rPr lang="en-US" dirty="0"/>
              <a:t>Pack Website/Facebook Page</a:t>
            </a:r>
          </a:p>
          <a:p>
            <a:r>
              <a:rPr lang="en-US" dirty="0" err="1"/>
              <a:t>Scoutbook</a:t>
            </a:r>
            <a:endParaRPr lang="en-US" dirty="0"/>
          </a:p>
          <a:p>
            <a:r>
              <a:rPr lang="en-US" dirty="0"/>
              <a:t>Collect Family Talent Surveys</a:t>
            </a:r>
          </a:p>
          <a:p>
            <a:r>
              <a:rPr lang="en-US" dirty="0"/>
              <a:t>Family Commitment/Volunteering Opportunities</a:t>
            </a:r>
          </a:p>
          <a:p>
            <a:r>
              <a:rPr lang="en-US" dirty="0"/>
              <a:t>Time Commitment</a:t>
            </a:r>
          </a:p>
          <a:p>
            <a:r>
              <a:rPr lang="en-US" dirty="0"/>
              <a:t>Pack Dues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E76E7C-16F3-44BA-A56E-8D1686594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36228"/>
            <a:ext cx="7886700" cy="657820"/>
          </a:xfrm>
        </p:spPr>
        <p:txBody>
          <a:bodyPr/>
          <a:lstStyle/>
          <a:p>
            <a:r>
              <a:rPr lang="en-US" dirty="0"/>
              <a:t>Pack </a:t>
            </a:r>
            <a:r>
              <a:rPr lang="en-US" dirty="0">
                <a:solidFill>
                  <a:schemeClr val="bg1"/>
                </a:solidFill>
              </a:rPr>
              <a:t>Details</a:t>
            </a:r>
          </a:p>
        </p:txBody>
      </p:sp>
      <p:pic>
        <p:nvPicPr>
          <p:cNvPr id="5" name="Picture 4" descr="A group of people playing football on a field&#10;&#10;Description automatically generated">
            <a:extLst>
              <a:ext uri="{FF2B5EF4-FFF2-40B4-BE49-F238E27FC236}">
                <a16:creationId xmlns:a16="http://schemas.microsoft.com/office/drawing/2014/main" id="{4A8A21E1-3DF0-46B0-ACB8-7E6A3F3C48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3392">
            <a:off x="6040090" y="631187"/>
            <a:ext cx="2657285" cy="22750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0744EF76-5115-4358-AE8A-F22BDF876E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43975">
            <a:off x="4597977" y="4783729"/>
            <a:ext cx="2720355" cy="18101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F57B87-539F-47E4-815E-092F14A83415}"/>
              </a:ext>
            </a:extLst>
          </p:cNvPr>
          <p:cNvSpPr txBox="1"/>
          <p:nvPr/>
        </p:nvSpPr>
        <p:spPr>
          <a:xfrm>
            <a:off x="52969" y="6169691"/>
            <a:ext cx="2231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1"/>
                </a:solidFill>
              </a:rPr>
              <a:t>Parent Orientation </a:t>
            </a:r>
          </a:p>
          <a:p>
            <a:pPr algn="ctr"/>
            <a:r>
              <a:rPr lang="en-US" sz="1400" i="1" dirty="0">
                <a:solidFill>
                  <a:schemeClr val="accent1"/>
                </a:solidFill>
              </a:rPr>
              <a:t>Guide page 23</a:t>
            </a:r>
          </a:p>
        </p:txBody>
      </p:sp>
    </p:spTree>
    <p:extLst>
      <p:ext uri="{BB962C8B-B14F-4D97-AF65-F5344CB8AC3E}">
        <p14:creationId xmlns:p14="http://schemas.microsoft.com/office/powerpoint/2010/main" val="3032919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2ACF19-8ACA-46E0-8854-AA73AE2CC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39376"/>
            <a:ext cx="4760473" cy="5055977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To Register Scouts:</a:t>
            </a:r>
          </a:p>
          <a:p>
            <a:pPr>
              <a:lnSpc>
                <a:spcPct val="120000"/>
              </a:lnSpc>
            </a:pPr>
            <a:r>
              <a:rPr lang="en-US" dirty="0"/>
              <a:t>Completed form tonight</a:t>
            </a:r>
          </a:p>
          <a:p>
            <a:pPr>
              <a:lnSpc>
                <a:spcPct val="120000"/>
              </a:lnSpc>
            </a:pPr>
            <a:r>
              <a:rPr lang="en-US" dirty="0"/>
              <a:t>Completed online registration tonight</a:t>
            </a:r>
          </a:p>
          <a:p>
            <a:pPr>
              <a:lnSpc>
                <a:spcPct val="120000"/>
              </a:lnSpc>
            </a:pPr>
            <a:r>
              <a:rPr lang="en-US" dirty="0"/>
              <a:t>Registration &amp; joining fee</a:t>
            </a:r>
          </a:p>
          <a:p>
            <a:pPr>
              <a:lnSpc>
                <a:spcPct val="120000"/>
              </a:lnSpc>
            </a:pPr>
            <a:r>
              <a:rPr lang="en-US" dirty="0"/>
              <a:t>Scout Life Subscription </a:t>
            </a:r>
            <a:br>
              <a:rPr lang="en-US" dirty="0"/>
            </a:br>
            <a:r>
              <a:rPr lang="en-US" sz="2000" i="1" dirty="0"/>
              <a:t>(recommended)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000" i="1" dirty="0"/>
          </a:p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To Register Adults:</a:t>
            </a:r>
          </a:p>
          <a:p>
            <a:pPr>
              <a:lnSpc>
                <a:spcPct val="120000"/>
              </a:lnSpc>
            </a:pPr>
            <a:r>
              <a:rPr lang="en-US" dirty="0"/>
              <a:t>Completed form, proper signatures and training</a:t>
            </a:r>
          </a:p>
          <a:p>
            <a:pPr>
              <a:lnSpc>
                <a:spcPct val="120000"/>
              </a:lnSpc>
            </a:pPr>
            <a:r>
              <a:rPr lang="en-US" dirty="0"/>
              <a:t>Registration fee: insurance, training costs, and Scouting magazine subscription are included.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D82D22-A495-436F-89AD-794CD63B5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442605"/>
            <a:ext cx="7886700" cy="610934"/>
          </a:xfrm>
        </p:spPr>
        <p:txBody>
          <a:bodyPr/>
          <a:lstStyle/>
          <a:p>
            <a:r>
              <a:rPr lang="en-US" dirty="0"/>
              <a:t>Registration</a:t>
            </a:r>
          </a:p>
        </p:txBody>
      </p:sp>
      <p:pic>
        <p:nvPicPr>
          <p:cNvPr id="8" name="Picture 7" descr="A group of people standing in front of a body of water&#10;&#10;Description automatically generated">
            <a:extLst>
              <a:ext uri="{FF2B5EF4-FFF2-40B4-BE49-F238E27FC236}">
                <a16:creationId xmlns:a16="http://schemas.microsoft.com/office/drawing/2014/main" id="{3CCA4560-ECA3-4788-8BF4-F64BA872F4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3450">
            <a:off x="5094340" y="869119"/>
            <a:ext cx="3607592" cy="24603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FC136972-C89D-46C2-9F84-073343D4C46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63770">
            <a:off x="4735324" y="3734687"/>
            <a:ext cx="4686739" cy="28228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7D3A06-290F-450F-94A0-28DF102F69F1}"/>
              </a:ext>
            </a:extLst>
          </p:cNvPr>
          <p:cNvSpPr txBox="1"/>
          <p:nvPr/>
        </p:nvSpPr>
        <p:spPr>
          <a:xfrm>
            <a:off x="413032" y="6230729"/>
            <a:ext cx="5439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*Make checks payable to unit for all registrations</a:t>
            </a:r>
          </a:p>
        </p:txBody>
      </p:sp>
    </p:spTree>
    <p:extLst>
      <p:ext uri="{BB962C8B-B14F-4D97-AF65-F5344CB8AC3E}">
        <p14:creationId xmlns:p14="http://schemas.microsoft.com/office/powerpoint/2010/main" val="732436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C260A0F-00DC-4BD1-8D1C-B7F900799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26699"/>
            <a:ext cx="7886700" cy="92393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is </a:t>
            </a:r>
            <a:r>
              <a:rPr lang="en-US" dirty="0"/>
              <a:t>Cub Scouting</a:t>
            </a:r>
            <a:r>
              <a:rPr lang="en-US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668B768-F8B5-4108-BB95-ED90D85E2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208" y="1603545"/>
            <a:ext cx="78867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• Program for boys and girls kindergarten - 5th grade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• Builds Character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• Teaches Citizenship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• Strengthens Families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• Tons of </a:t>
            </a:r>
            <a:r>
              <a:rPr lang="en-US" sz="2400" b="1" dirty="0"/>
              <a:t>FUN!</a:t>
            </a:r>
          </a:p>
        </p:txBody>
      </p:sp>
      <p:pic>
        <p:nvPicPr>
          <p:cNvPr id="9" name="Picture 8" descr="A yellow sign with black text&#10;&#10;Description automatically generated">
            <a:extLst>
              <a:ext uri="{FF2B5EF4-FFF2-40B4-BE49-F238E27FC236}">
                <a16:creationId xmlns:a16="http://schemas.microsoft.com/office/drawing/2014/main" id="{83A9BF61-EEB4-47EA-AE40-43EAC97B2D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5703" y="131393"/>
            <a:ext cx="1747876" cy="1747876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11" name="Picture 10" descr="A picture containing person, tree, boy, child&#10;&#10;Description automatically generated">
            <a:extLst>
              <a:ext uri="{FF2B5EF4-FFF2-40B4-BE49-F238E27FC236}">
                <a16:creationId xmlns:a16="http://schemas.microsoft.com/office/drawing/2014/main" id="{2A6DC997-C661-4973-8130-85923AE5737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957">
            <a:off x="5838535" y="2384004"/>
            <a:ext cx="2794336" cy="1862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8FE28A51-E5E7-4CF2-844B-B11912E5FB9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95131">
            <a:off x="4317319" y="3723110"/>
            <a:ext cx="2075274" cy="26864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 descr="A young boy riding a bicycle on a dirt road&#10;&#10;Description automatically generated">
            <a:extLst>
              <a:ext uri="{FF2B5EF4-FFF2-40B4-BE49-F238E27FC236}">
                <a16:creationId xmlns:a16="http://schemas.microsoft.com/office/drawing/2014/main" id="{E789CA38-792D-426D-8539-1EF7B6601C5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34743">
            <a:off x="894318" y="4403558"/>
            <a:ext cx="2937372" cy="1953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FB9720-615D-46E8-998F-888A0E90647F}"/>
              </a:ext>
            </a:extLst>
          </p:cNvPr>
          <p:cNvSpPr txBox="1"/>
          <p:nvPr/>
        </p:nvSpPr>
        <p:spPr>
          <a:xfrm>
            <a:off x="6493695" y="6169691"/>
            <a:ext cx="2231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1"/>
                </a:solidFill>
              </a:rPr>
              <a:t>Parent Orientation Guide pages 3-5</a:t>
            </a:r>
          </a:p>
        </p:txBody>
      </p:sp>
    </p:spTree>
    <p:extLst>
      <p:ext uri="{BB962C8B-B14F-4D97-AF65-F5344CB8AC3E}">
        <p14:creationId xmlns:p14="http://schemas.microsoft.com/office/powerpoint/2010/main" val="3700216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C260A0F-00DC-4BD1-8D1C-B7F900799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02672"/>
            <a:ext cx="7886700" cy="69976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Scout </a:t>
            </a:r>
            <a:r>
              <a:rPr lang="en-US" dirty="0"/>
              <a:t>Oath</a:t>
            </a:r>
            <a:r>
              <a:rPr lang="en-US" dirty="0">
                <a:solidFill>
                  <a:schemeClr val="bg1"/>
                </a:solidFill>
              </a:rPr>
              <a:t> &amp; Scout </a:t>
            </a:r>
            <a:r>
              <a:rPr lang="en-US" dirty="0"/>
              <a:t>Law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B101CF-1027-44EB-A612-86AD0DAF28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64104"/>
            <a:ext cx="9144000" cy="51414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3F9543-2C99-47D9-ACAF-FFAFE554B300}"/>
              </a:ext>
            </a:extLst>
          </p:cNvPr>
          <p:cNvSpPr txBox="1"/>
          <p:nvPr/>
        </p:nvSpPr>
        <p:spPr>
          <a:xfrm>
            <a:off x="6493695" y="6169691"/>
            <a:ext cx="2231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1"/>
                </a:solidFill>
              </a:rPr>
              <a:t>Parent Orientation Guide page 6</a:t>
            </a:r>
          </a:p>
        </p:txBody>
      </p:sp>
    </p:spTree>
    <p:extLst>
      <p:ext uri="{BB962C8B-B14F-4D97-AF65-F5344CB8AC3E}">
        <p14:creationId xmlns:p14="http://schemas.microsoft.com/office/powerpoint/2010/main" val="3254818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202894-4476-42A3-95FD-981DB63AB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75733"/>
            <a:ext cx="4091396" cy="4580687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600" baseline="30000" dirty="0"/>
              <a:t>• Bring the family together</a:t>
            </a:r>
          </a:p>
          <a:p>
            <a:pPr marL="174625" indent="-174625">
              <a:lnSpc>
                <a:spcPct val="120000"/>
              </a:lnSpc>
              <a:buNone/>
            </a:pPr>
            <a:r>
              <a:rPr lang="en-US" sz="3600" baseline="30000" dirty="0"/>
              <a:t>• Help their children develop skills and leadership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600" baseline="30000" dirty="0"/>
              <a:t>• Connect with other parents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600" baseline="30000" dirty="0"/>
              <a:t>• Learn to get along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600" baseline="30000" dirty="0"/>
              <a:t>• Build self-confidence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600" baseline="30000" dirty="0"/>
              <a:t>• Be happy and have fun!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3980A0-19B0-4D9A-92AD-F82C87D2E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15549"/>
            <a:ext cx="7886700" cy="64100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</a:t>
            </a:r>
            <a:r>
              <a:rPr lang="en-US" dirty="0"/>
              <a:t>Parents </a:t>
            </a:r>
            <a:r>
              <a:rPr lang="en-US" dirty="0">
                <a:solidFill>
                  <a:schemeClr val="bg1"/>
                </a:solidFill>
              </a:rPr>
              <a:t>Want</a:t>
            </a:r>
          </a:p>
        </p:txBody>
      </p:sp>
      <p:pic>
        <p:nvPicPr>
          <p:cNvPr id="7" name="Picture 6" descr="A person that is standing in the grass&#10;&#10;Description automatically generated">
            <a:extLst>
              <a:ext uri="{FF2B5EF4-FFF2-40B4-BE49-F238E27FC236}">
                <a16:creationId xmlns:a16="http://schemas.microsoft.com/office/drawing/2014/main" id="{D3BB7DC3-37C5-44B6-BD25-F05F2184406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46598">
            <a:off x="4655879" y="3901079"/>
            <a:ext cx="3619322" cy="2411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A person wearing a yellow hat&#10;&#10;Description automatically generated">
            <a:extLst>
              <a:ext uri="{FF2B5EF4-FFF2-40B4-BE49-F238E27FC236}">
                <a16:creationId xmlns:a16="http://schemas.microsoft.com/office/drawing/2014/main" id="{16DE7890-5E66-4B15-B512-16AD75A411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45085">
            <a:off x="5908417" y="1009186"/>
            <a:ext cx="2204432" cy="2853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911A49-84EC-4714-8625-ED7046DA0386}"/>
              </a:ext>
            </a:extLst>
          </p:cNvPr>
          <p:cNvSpPr txBox="1"/>
          <p:nvPr/>
        </p:nvSpPr>
        <p:spPr>
          <a:xfrm>
            <a:off x="419069" y="6169691"/>
            <a:ext cx="2231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1"/>
                </a:solidFill>
              </a:rPr>
              <a:t>Parent Orientation Guide page 7</a:t>
            </a:r>
          </a:p>
        </p:txBody>
      </p:sp>
    </p:spTree>
    <p:extLst>
      <p:ext uri="{BB962C8B-B14F-4D97-AF65-F5344CB8AC3E}">
        <p14:creationId xmlns:p14="http://schemas.microsoft.com/office/powerpoint/2010/main" val="488206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202894-4476-42A3-95FD-981DB63AB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75733"/>
            <a:ext cx="7886700" cy="4580687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600" baseline="30000" dirty="0"/>
              <a:t>• FUN!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600" baseline="30000" dirty="0"/>
              <a:t>• Make new friends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600" baseline="30000" dirty="0"/>
              <a:t>• Master new skills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600" baseline="30000" dirty="0"/>
              <a:t>• Recognition and praise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600" baseline="30000" dirty="0"/>
              <a:t>• FUN!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3980A0-19B0-4D9A-92AD-F82C87D2E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88225"/>
            <a:ext cx="7886700" cy="70686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</a:t>
            </a:r>
            <a:r>
              <a:rPr lang="en-US" dirty="0"/>
              <a:t>Scouts </a:t>
            </a:r>
            <a:r>
              <a:rPr lang="en-US" dirty="0">
                <a:solidFill>
                  <a:schemeClr val="bg1"/>
                </a:solidFill>
              </a:rPr>
              <a:t>Want</a:t>
            </a:r>
          </a:p>
        </p:txBody>
      </p:sp>
      <p:pic>
        <p:nvPicPr>
          <p:cNvPr id="7" name="Picture 6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D64E5480-01C0-4944-81DF-1733F0B96A6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504">
            <a:off x="5916853" y="2996295"/>
            <a:ext cx="2670686" cy="35609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A person that is standing in the grass&#10;&#10;Description automatically generated">
            <a:extLst>
              <a:ext uri="{FF2B5EF4-FFF2-40B4-BE49-F238E27FC236}">
                <a16:creationId xmlns:a16="http://schemas.microsoft.com/office/drawing/2014/main" id="{545E2135-2047-49A1-B533-BFE7CC7731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4505" y="4299602"/>
            <a:ext cx="3478905" cy="23284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 descr="Two people sitting on a horse&#10;&#10;Description automatically generated">
            <a:extLst>
              <a:ext uri="{FF2B5EF4-FFF2-40B4-BE49-F238E27FC236}">
                <a16:creationId xmlns:a16="http://schemas.microsoft.com/office/drawing/2014/main" id="{AE7C9948-064A-4E77-8125-337A8A76AC9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27398">
            <a:off x="5499983" y="982442"/>
            <a:ext cx="3223632" cy="2149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A45BE3-0AC1-4991-8E47-C1A86AEFEA02}"/>
              </a:ext>
            </a:extLst>
          </p:cNvPr>
          <p:cNvSpPr txBox="1"/>
          <p:nvPr/>
        </p:nvSpPr>
        <p:spPr>
          <a:xfrm>
            <a:off x="52969" y="6169691"/>
            <a:ext cx="2231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1"/>
                </a:solidFill>
              </a:rPr>
              <a:t>Parent Orientation </a:t>
            </a:r>
          </a:p>
          <a:p>
            <a:pPr algn="ctr"/>
            <a:r>
              <a:rPr lang="en-US" sz="1400" i="1" dirty="0">
                <a:solidFill>
                  <a:schemeClr val="accent1"/>
                </a:solidFill>
              </a:rPr>
              <a:t>Guide page 7</a:t>
            </a:r>
          </a:p>
        </p:txBody>
      </p:sp>
    </p:spTree>
    <p:extLst>
      <p:ext uri="{BB962C8B-B14F-4D97-AF65-F5344CB8AC3E}">
        <p14:creationId xmlns:p14="http://schemas.microsoft.com/office/powerpoint/2010/main" val="1587154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C28DA2-DEBE-4843-848D-FFB2CFE68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02672"/>
            <a:ext cx="7886700" cy="71654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Pack </a:t>
            </a:r>
            <a:r>
              <a:rPr lang="en-US" dirty="0"/>
              <a:t>Organization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0ED6A0-9B1C-48BE-B974-5C4469B3AB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50" y="1404440"/>
            <a:ext cx="7886700" cy="52690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F41C95-16B2-4AB6-B731-E1D314A69133}"/>
              </a:ext>
            </a:extLst>
          </p:cNvPr>
          <p:cNvSpPr txBox="1"/>
          <p:nvPr/>
        </p:nvSpPr>
        <p:spPr>
          <a:xfrm>
            <a:off x="6493695" y="6169691"/>
            <a:ext cx="2231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1"/>
                </a:solidFill>
              </a:rPr>
              <a:t>Parent Orientation </a:t>
            </a:r>
          </a:p>
          <a:p>
            <a:pPr algn="ctr"/>
            <a:r>
              <a:rPr lang="en-US" sz="1400" i="1" dirty="0">
                <a:solidFill>
                  <a:schemeClr val="accent1"/>
                </a:solidFill>
              </a:rPr>
              <a:t>Guide page 8</a:t>
            </a:r>
          </a:p>
        </p:txBody>
      </p:sp>
    </p:spTree>
    <p:extLst>
      <p:ext uri="{BB962C8B-B14F-4D97-AF65-F5344CB8AC3E}">
        <p14:creationId xmlns:p14="http://schemas.microsoft.com/office/powerpoint/2010/main" val="4067155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202894-4476-42A3-95FD-981DB63AB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759" y="1655364"/>
            <a:ext cx="8339181" cy="254334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200" b="1" baseline="30000" dirty="0"/>
              <a:t>Den Meetings: </a:t>
            </a:r>
            <a:r>
              <a:rPr lang="en-US" sz="3200" baseline="30000" dirty="0"/>
              <a:t>small groups organized by grade &amp; gender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200" b="1" baseline="30000" dirty="0"/>
              <a:t>Program Delivery: </a:t>
            </a:r>
            <a:r>
              <a:rPr lang="en-US" sz="3200" baseline="30000" dirty="0"/>
              <a:t>meeting tips, den meeting lesson plans, new den leader experience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200" b="1" baseline="30000" dirty="0"/>
              <a:t>Pack Meetings &amp; Activities: </a:t>
            </a:r>
            <a:r>
              <a:rPr lang="en-US" sz="3200" baseline="30000" dirty="0"/>
              <a:t>family events combining all dens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200" b="1" baseline="30000" dirty="0"/>
              <a:t>Scout Life/Handbook/Uniform:</a:t>
            </a:r>
            <a:r>
              <a:rPr lang="en-US" sz="3200" baseline="30000" dirty="0"/>
              <a:t> the basics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200" b="1" baseline="30000" dirty="0"/>
              <a:t>Advancement: </a:t>
            </a:r>
            <a:r>
              <a:rPr lang="en-US" sz="3200" baseline="30000" dirty="0"/>
              <a:t>celebrating achievement and building self confidence</a:t>
            </a:r>
            <a:endParaRPr lang="en-US" sz="3200" b="1" baseline="300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3200" b="1" baseline="30000" dirty="0"/>
              <a:t>Special Programs, Events &amp; Community Service: </a:t>
            </a:r>
            <a:r>
              <a:rPr lang="en-US" sz="3200" baseline="30000" dirty="0"/>
              <a:t>Scouting for Food, </a:t>
            </a:r>
            <a:br>
              <a:rPr lang="en-US" sz="3200" baseline="30000" dirty="0"/>
            </a:br>
            <a:r>
              <a:rPr lang="en-US" sz="3200" baseline="30000" dirty="0"/>
              <a:t>                                                                                        Haunted Hayride, and Day Camp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3980A0-19B0-4D9A-92AD-F82C87D2E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44616"/>
            <a:ext cx="7886700" cy="67459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How </a:t>
            </a:r>
            <a:r>
              <a:rPr lang="en-US" dirty="0"/>
              <a:t>Does it Work?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1D0956CE-6C79-4088-90D1-CC37E64A1B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447060">
            <a:off x="1215655" y="4249778"/>
            <a:ext cx="3015126" cy="21146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8407F1DA-AA6E-47F0-AFB0-711A965F65F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3311">
            <a:off x="4572167" y="4206733"/>
            <a:ext cx="3180111" cy="2120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48A15B-5456-43E3-A071-2AFF8D49A62B}"/>
              </a:ext>
            </a:extLst>
          </p:cNvPr>
          <p:cNvSpPr txBox="1"/>
          <p:nvPr/>
        </p:nvSpPr>
        <p:spPr>
          <a:xfrm>
            <a:off x="2495122" y="6527714"/>
            <a:ext cx="4039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1"/>
                </a:solidFill>
              </a:rPr>
              <a:t>Parent Orientation Guide pages 9-14</a:t>
            </a:r>
          </a:p>
        </p:txBody>
      </p:sp>
    </p:spTree>
    <p:extLst>
      <p:ext uri="{BB962C8B-B14F-4D97-AF65-F5344CB8AC3E}">
        <p14:creationId xmlns:p14="http://schemas.microsoft.com/office/powerpoint/2010/main" val="1567917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3F9193-724D-40CA-86B7-CE2E6AB7C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39376"/>
            <a:ext cx="5571624" cy="4351338"/>
          </a:xfrm>
        </p:spPr>
        <p:txBody>
          <a:bodyPr/>
          <a:lstStyle/>
          <a:p>
            <a:r>
              <a:rPr lang="en-US" dirty="0" err="1"/>
              <a:t>Scoutbook</a:t>
            </a:r>
            <a:endParaRPr lang="en-US" dirty="0"/>
          </a:p>
          <a:p>
            <a:r>
              <a:rPr lang="en-US" dirty="0"/>
              <a:t>Volunteering &amp; Leadership opportunities for parents</a:t>
            </a:r>
          </a:p>
          <a:p>
            <a:r>
              <a:rPr lang="en-US" dirty="0"/>
              <a:t>Additional Resources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AADA6A-8A73-4F2A-953B-19396B0FA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31550"/>
            <a:ext cx="7886700" cy="601533"/>
          </a:xfrm>
        </p:spPr>
        <p:txBody>
          <a:bodyPr/>
          <a:lstStyle/>
          <a:p>
            <a:r>
              <a:rPr lang="en-US" dirty="0"/>
              <a:t>Parent </a:t>
            </a:r>
            <a:r>
              <a:rPr lang="en-US" dirty="0">
                <a:solidFill>
                  <a:schemeClr val="bg1"/>
                </a:solidFill>
              </a:rPr>
              <a:t>Participation</a:t>
            </a:r>
          </a:p>
        </p:txBody>
      </p:sp>
      <p:pic>
        <p:nvPicPr>
          <p:cNvPr id="4" name="Picture 3" descr="A picture containing person, tree, table, window&#10;&#10;Description automatically generated">
            <a:extLst>
              <a:ext uri="{FF2B5EF4-FFF2-40B4-BE49-F238E27FC236}">
                <a16:creationId xmlns:a16="http://schemas.microsoft.com/office/drawing/2014/main" id="{FBE53E71-E973-4102-832C-907517E9C8A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05718">
            <a:off x="6064204" y="1037465"/>
            <a:ext cx="2532641" cy="16884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A picture containing tree, outdoor, road, sky&#10;&#10;Description automatically generated">
            <a:extLst>
              <a:ext uri="{FF2B5EF4-FFF2-40B4-BE49-F238E27FC236}">
                <a16:creationId xmlns:a16="http://schemas.microsoft.com/office/drawing/2014/main" id="{82BDA597-36EE-482C-A3B5-F0BEA982EA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5820">
            <a:off x="4958597" y="3342844"/>
            <a:ext cx="3753660" cy="2370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A girl in a blue shirt&#10;&#10;Description automatically generated">
            <a:extLst>
              <a:ext uri="{FF2B5EF4-FFF2-40B4-BE49-F238E27FC236}">
                <a16:creationId xmlns:a16="http://schemas.microsoft.com/office/drawing/2014/main" id="{B3D85CD8-B0BB-4A73-B9C9-D41EA82B7EB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68504">
            <a:off x="1131976" y="4157162"/>
            <a:ext cx="3485258" cy="23229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2FCE5C-79C2-4541-ADA1-5A8D625C8D48}"/>
              </a:ext>
            </a:extLst>
          </p:cNvPr>
          <p:cNvSpPr txBox="1"/>
          <p:nvPr/>
        </p:nvSpPr>
        <p:spPr>
          <a:xfrm>
            <a:off x="6493695" y="6169691"/>
            <a:ext cx="2231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1"/>
                </a:solidFill>
              </a:rPr>
              <a:t>Parent Orientation Guide pages 15-16</a:t>
            </a:r>
          </a:p>
        </p:txBody>
      </p:sp>
    </p:spTree>
    <p:extLst>
      <p:ext uri="{BB962C8B-B14F-4D97-AF65-F5344CB8AC3E}">
        <p14:creationId xmlns:p14="http://schemas.microsoft.com/office/powerpoint/2010/main" val="2033781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1A4683-D4C0-40F9-8FCE-481151F50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39376"/>
            <a:ext cx="7886700" cy="4351338"/>
          </a:xfrm>
        </p:spPr>
        <p:txBody>
          <a:bodyPr/>
          <a:lstStyle/>
          <a:p>
            <a:r>
              <a:rPr lang="en-US" dirty="0"/>
              <a:t>Available online at My.Scouting.org</a:t>
            </a:r>
          </a:p>
          <a:p>
            <a:r>
              <a:rPr lang="en-US" dirty="0"/>
              <a:t>Youth Protection Training</a:t>
            </a:r>
          </a:p>
          <a:p>
            <a:r>
              <a:rPr lang="en-US" dirty="0"/>
              <a:t>Position Specific</a:t>
            </a:r>
          </a:p>
          <a:p>
            <a:r>
              <a:rPr lang="en-US" dirty="0"/>
              <a:t>Roundtable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97937F-6C24-4A1C-B992-E03B5E0F8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22826"/>
            <a:ext cx="7886700" cy="684521"/>
          </a:xfrm>
        </p:spPr>
        <p:txBody>
          <a:bodyPr/>
          <a:lstStyle/>
          <a:p>
            <a:r>
              <a:rPr lang="en-US" dirty="0"/>
              <a:t>Volunteer </a:t>
            </a:r>
            <a:r>
              <a:rPr lang="en-US" dirty="0">
                <a:solidFill>
                  <a:schemeClr val="bg1"/>
                </a:solidFill>
              </a:rPr>
              <a:t>Leader Training</a:t>
            </a:r>
          </a:p>
        </p:txBody>
      </p:sp>
      <p:pic>
        <p:nvPicPr>
          <p:cNvPr id="6" name="Picture 5" descr="A group of people sitting at a park&#10;&#10;Description automatically generated">
            <a:extLst>
              <a:ext uri="{FF2B5EF4-FFF2-40B4-BE49-F238E27FC236}">
                <a16:creationId xmlns:a16="http://schemas.microsoft.com/office/drawing/2014/main" id="{F3AEBB76-147A-4E19-95DD-CF9A44E547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48022">
            <a:off x="4026166" y="3311270"/>
            <a:ext cx="4320330" cy="28805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36ADE7-0DC4-442E-807D-70D189085737}"/>
              </a:ext>
            </a:extLst>
          </p:cNvPr>
          <p:cNvSpPr txBox="1"/>
          <p:nvPr/>
        </p:nvSpPr>
        <p:spPr>
          <a:xfrm>
            <a:off x="52969" y="6169691"/>
            <a:ext cx="2231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1"/>
                </a:solidFill>
              </a:rPr>
              <a:t>Parent Orientation </a:t>
            </a:r>
          </a:p>
          <a:p>
            <a:pPr algn="ctr"/>
            <a:r>
              <a:rPr lang="en-US" sz="1400" i="1" dirty="0">
                <a:solidFill>
                  <a:schemeClr val="accent1"/>
                </a:solidFill>
              </a:rPr>
              <a:t>Guide page 17</a:t>
            </a:r>
          </a:p>
        </p:txBody>
      </p:sp>
    </p:spTree>
    <p:extLst>
      <p:ext uri="{BB962C8B-B14F-4D97-AF65-F5344CB8AC3E}">
        <p14:creationId xmlns:p14="http://schemas.microsoft.com/office/powerpoint/2010/main" val="866193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6">
      <a:majorFont>
        <a:latin typeface="Brady Bunch Remaster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5888</TotalTime>
  <Words>351</Words>
  <Application>Microsoft Office PowerPoint</Application>
  <PresentationFormat>On-screen Show (4:3)</PresentationFormat>
  <Paragraphs>79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Brady Bunch Remastered</vt:lpstr>
      <vt:lpstr>Roboto</vt:lpstr>
      <vt:lpstr>Arial</vt:lpstr>
      <vt:lpstr>Office Theme</vt:lpstr>
      <vt:lpstr>PowerPoint Presentation</vt:lpstr>
      <vt:lpstr>What is Cub Scouting?</vt:lpstr>
      <vt:lpstr>Scout Oath &amp; Scout Law</vt:lpstr>
      <vt:lpstr>What Parents Want</vt:lpstr>
      <vt:lpstr>What Scouts Want</vt:lpstr>
      <vt:lpstr>Pack Organization</vt:lpstr>
      <vt:lpstr>How Does it Work?</vt:lpstr>
      <vt:lpstr>Parent Participation</vt:lpstr>
      <vt:lpstr>Volunteer Leader Training</vt:lpstr>
      <vt:lpstr>Finance</vt:lpstr>
      <vt:lpstr>Pack Details</vt:lpstr>
      <vt:lpstr>Registration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Stoffel</dc:creator>
  <cp:lastModifiedBy>Matthew Stoffel</cp:lastModifiedBy>
  <cp:revision>43</cp:revision>
  <dcterms:created xsi:type="dcterms:W3CDTF">2019-08-21T20:24:07Z</dcterms:created>
  <dcterms:modified xsi:type="dcterms:W3CDTF">2021-08-18T15:03:15Z</dcterms:modified>
</cp:coreProperties>
</file>