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56" r:id="rId2"/>
    <p:sldId id="257" r:id="rId3"/>
    <p:sldId id="258" r:id="rId4"/>
    <p:sldId id="260" r:id="rId5"/>
    <p:sldId id="261" r:id="rId6"/>
    <p:sldId id="266" r:id="rId7"/>
    <p:sldId id="263" r:id="rId8"/>
    <p:sldId id="270" r:id="rId9"/>
    <p:sldId id="271" r:id="rId10"/>
    <p:sldId id="267" r:id="rId11"/>
    <p:sldId id="272" r:id="rId12"/>
    <p:sldId id="269" r:id="rId13"/>
  </p:sldIdLst>
  <p:sldSz cx="9144000" cy="6858000" type="screen4x3"/>
  <p:notesSz cx="6858000" cy="9144000"/>
  <p:embeddedFontLst>
    <p:embeddedFont>
      <p:font typeface="Brady Bunch Remastered" panose="020B0600020202020204" pitchFamily="34" charset="0"/>
      <p:regular r:id="rId15"/>
    </p:embeddedFont>
    <p:embeddedFont>
      <p:font typeface="Calibri" panose="020F0502020204030204" pitchFamily="34" charset="0"/>
      <p:regular r:id="rId16"/>
      <p:bold r:id="rId17"/>
      <p:italic r:id="rId18"/>
      <p:boldItalic r:id="rId19"/>
    </p:embeddedFont>
    <p:embeddedFont>
      <p:font typeface="Roboto" pitchFamily="2"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69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102" d="100"/>
          <a:sy n="102" d="100"/>
        </p:scale>
        <p:origin x="14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5680A8-0DAB-46FB-94D0-5DCBD9D666A2}" type="datetimeFigureOut">
              <a:rPr lang="en-US" smtClean="0"/>
              <a:t>6/24/2022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1AA0B-091C-4506-9C20-92F0787FB26B}" type="slidenum">
              <a:rPr lang="en-US" smtClean="0"/>
              <a:t>‹#›</a:t>
            </a:fld>
            <a:endParaRPr lang="en-US"/>
          </a:p>
        </p:txBody>
      </p:sp>
    </p:spTree>
    <p:extLst>
      <p:ext uri="{BB962C8B-B14F-4D97-AF65-F5344CB8AC3E}">
        <p14:creationId xmlns:p14="http://schemas.microsoft.com/office/powerpoint/2010/main" val="12836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Slide 1: Welcome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Begin at the scheduled start time; introduce yourself and key pack leaders</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Ensure all families have signed-in, have an Onboarding Packet and are seated by grade</a:t>
            </a:r>
            <a:endParaRPr lang="en-US" sz="12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Review the purpose of tonight’s meeting:</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Provide basic information about Cub Scouting</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Enroll your child(ren) in Cub Scouting</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Provide key dates for upcoming Pack meetings</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Invite them to upcoming council Cub Scout activities</a:t>
            </a:r>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1</a:t>
            </a:fld>
            <a:endParaRPr lang="en-US"/>
          </a:p>
        </p:txBody>
      </p:sp>
    </p:spTree>
    <p:extLst>
      <p:ext uri="{BB962C8B-B14F-4D97-AF65-F5344CB8AC3E}">
        <p14:creationId xmlns:p14="http://schemas.microsoft.com/office/powerpoint/2010/main" val="3973040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10: Finance</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BSA membership fee is $75/year, pro-rated at $6.25/month.  There is also a one-time joining fee of $25.  These will be collected tonight.</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uniform is a key method of the BSA and helps young people feel a shared identity with each other as part of Scouting.  A new uniform, including uniform pants and belt, and the corresponding youth handbook totals approximately $110.  Without the pants and belt, these total approximately $65.</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Some packs may collect dues to cover the cost of Pack activities, supplies and other operating costs.  Pack leadership here tonight can address that for you.</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council offers several approved money-earning projects including popcorn sales and wreath sales in the fall, and camp card sales in the spring.  Units may participate in their own money-earning projects which must be approved by the council.  Money earned from these projects help teach youth key Scouting lessons such as salesmanship and courtesy and can be used to help offset the direct cost to families for their Scouting experience.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Friends of Scouting takes place each winter and is an optional program where families are asked to make tax-deductible contributions directly to the council to support programs and services available from Three Harbors Council directly to Scouting units.</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United Way supports Three Harbors Council.  Your contribution to the United Way indirectly helps the council offer programs and services directly to Scouting units.</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10</a:t>
            </a:fld>
            <a:endParaRPr lang="en-US"/>
          </a:p>
        </p:txBody>
      </p:sp>
    </p:spTree>
    <p:extLst>
      <p:ext uri="{BB962C8B-B14F-4D97-AF65-F5344CB8AC3E}">
        <p14:creationId xmlns:p14="http://schemas.microsoft.com/office/powerpoint/2010/main" val="173745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Slide 11: Pack Specific Information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Conducted by Pack leaders on site (3-5 minutes)</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Distribute copy of Pack 2022-23 calendar &amp; leader roster</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Share date/time/location of the next Pack Meeting</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Collect completed Family Talent Surveys</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Time Commitment: 2-4 meetings/month, about one hour in length each (2-3 den meetings, one Pack Meeting) and other activities/outing as available</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Family Commitment: An adult must attend meetings with youth as Lions &amp; Tigers, adults should attend all Pack Meetings with youth, all Pack leadership comes from parent volunteers</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Share brief overview of volunteering opportunities in the Pack that can be discussed and committed to at a later date</a:t>
            </a:r>
            <a:endParaRPr lang="en-US" sz="1200" dirty="0">
              <a:effectLst/>
              <a:latin typeface="Times New Roman" panose="02020603050405020304" pitchFamily="18"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Share dues information including amount, what is covered by dues, when it is due to be paid to the pack, and opportunities to offset direct payment through money-earning projects</a:t>
            </a:r>
            <a:endParaRPr lang="en-US" sz="12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11</a:t>
            </a:fld>
            <a:endParaRPr lang="en-US"/>
          </a:p>
        </p:txBody>
      </p:sp>
    </p:spTree>
    <p:extLst>
      <p:ext uri="{BB962C8B-B14F-4D97-AF65-F5344CB8AC3E}">
        <p14:creationId xmlns:p14="http://schemas.microsoft.com/office/powerpoint/2010/main" val="407340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12: Registration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Completing the registration form and paying registration fees tonight.</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12</a:t>
            </a:fld>
            <a:endParaRPr lang="en-US"/>
          </a:p>
        </p:txBody>
      </p:sp>
    </p:spTree>
    <p:extLst>
      <p:ext uri="{BB962C8B-B14F-4D97-AF65-F5344CB8AC3E}">
        <p14:creationId xmlns:p14="http://schemas.microsoft.com/office/powerpoint/2010/main" val="409795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2: What is Cub Scouting</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Program for elementary-age youth and their families.  Through activities and meetings, youth are involved in a program which focuses on Character Development, Participatory Citizenship, Personal Fitness, Outdoor Skills &amp; Awareness, and Leadership &amp; Life Skills.  Let’s not forget that the youth… and adults have FUN!</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2</a:t>
            </a:fld>
            <a:endParaRPr lang="en-US"/>
          </a:p>
        </p:txBody>
      </p:sp>
    </p:spTree>
    <p:extLst>
      <p:ext uri="{BB962C8B-B14F-4D97-AF65-F5344CB8AC3E}">
        <p14:creationId xmlns:p14="http://schemas.microsoft.com/office/powerpoint/2010/main" val="166392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3: Scout Oath &amp; Scout Law</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Scout Oath and Law have guided the Boy Scouts of America for more than 110 years and help emphasize the bedrock principles by which we expect every participant to live their entire lifetime by.</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3</a:t>
            </a:fld>
            <a:endParaRPr lang="en-US"/>
          </a:p>
        </p:txBody>
      </p:sp>
    </p:spTree>
    <p:extLst>
      <p:ext uri="{BB962C8B-B14F-4D97-AF65-F5344CB8AC3E}">
        <p14:creationId xmlns:p14="http://schemas.microsoft.com/office/powerpoint/2010/main" val="232938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4: What Parents Want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Cub Scouting is a great way to have positive personal and family experiences together.  Your children will gain skills and leadership abilities they would not otherwise gain.  You’ll have the chance to know and work with parents of the other children in your child’s class and school.  Finally, you’ll see your child learn cooperation and self-confidence in Cub Scouting.</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4</a:t>
            </a:fld>
            <a:endParaRPr lang="en-US"/>
          </a:p>
        </p:txBody>
      </p:sp>
    </p:spTree>
    <p:extLst>
      <p:ext uri="{BB962C8B-B14F-4D97-AF65-F5344CB8AC3E}">
        <p14:creationId xmlns:p14="http://schemas.microsoft.com/office/powerpoint/2010/main" val="4288555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5: What Scouts Want</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Your children are looking for FUN.  Cub Scouting will provide many opportunities for fun.  Along the way, your child will make new friends and learn a lot of new skills.  Everything in the Cub Scouting program is designed to help their personal growth and those advancements are recognized regularly.  And it’s all FUN!</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5</a:t>
            </a:fld>
            <a:endParaRPr lang="en-US"/>
          </a:p>
        </p:txBody>
      </p:sp>
    </p:spTree>
    <p:extLst>
      <p:ext uri="{BB962C8B-B14F-4D97-AF65-F5344CB8AC3E}">
        <p14:creationId xmlns:p14="http://schemas.microsoft.com/office/powerpoint/2010/main" val="158909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6: Pack Organization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Organization chart that shows basic structure of a Cub Scout Pack.</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6</a:t>
            </a:fld>
            <a:endParaRPr lang="en-US"/>
          </a:p>
        </p:txBody>
      </p:sp>
    </p:spTree>
    <p:extLst>
      <p:ext uri="{BB962C8B-B14F-4D97-AF65-F5344CB8AC3E}">
        <p14:creationId xmlns:p14="http://schemas.microsoft.com/office/powerpoint/2010/main" val="128845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7: How Does it Work?</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Key programs that make Cub Scouts and their families successful in Scouting.</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7</a:t>
            </a:fld>
            <a:endParaRPr lang="en-US"/>
          </a:p>
        </p:txBody>
      </p:sp>
    </p:spTree>
    <p:extLst>
      <p:ext uri="{BB962C8B-B14F-4D97-AF65-F5344CB8AC3E}">
        <p14:creationId xmlns:p14="http://schemas.microsoft.com/office/powerpoint/2010/main" val="36911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8: Parent Participation</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Discuss parent/family participation in Cub Scouting.  The Pack is made up of all volunteer leaders providing the Cub Scouting program.  We are all parents, just like you, who got involved and learned how to make the program exciting for our children.</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“Cub Scouts is an adventure you take with your child; it is NOT a spectator sport!”</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8</a:t>
            </a:fld>
            <a:endParaRPr lang="en-US"/>
          </a:p>
        </p:txBody>
      </p:sp>
    </p:spTree>
    <p:extLst>
      <p:ext uri="{BB962C8B-B14F-4D97-AF65-F5344CB8AC3E}">
        <p14:creationId xmlns:p14="http://schemas.microsoft.com/office/powerpoint/2010/main" val="270759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Slide 9: Volunteer Leader Training</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My.scouting.org</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Youth Protection Training</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Position-specific leader training</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Roundtable</a:t>
            </a:r>
            <a:endParaRPr lang="en-US" sz="18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Ongoing basic and supplemental training</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FA1AA0B-091C-4506-9C20-92F0787FB26B}" type="slidenum">
              <a:rPr lang="en-US" smtClean="0"/>
              <a:t>9</a:t>
            </a:fld>
            <a:endParaRPr lang="en-US"/>
          </a:p>
        </p:txBody>
      </p:sp>
    </p:spTree>
    <p:extLst>
      <p:ext uri="{BB962C8B-B14F-4D97-AF65-F5344CB8AC3E}">
        <p14:creationId xmlns:p14="http://schemas.microsoft.com/office/powerpoint/2010/main" val="272341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030714-FF48-48B6-9634-2E073CDFD18C}"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217035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30714-FF48-48B6-9634-2E073CDFD18C}"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249860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030714-FF48-48B6-9634-2E073CDFD18C}"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204930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4073239B-5532-6F2D-5CB3-38F56825C8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144379" y="136524"/>
            <a:ext cx="8855241" cy="1207172"/>
          </a:xfrm>
          <a:prstGeom prst="rect">
            <a:avLst/>
          </a:prstGeom>
        </p:spPr>
      </p:pic>
      <p:sp>
        <p:nvSpPr>
          <p:cNvPr id="3" name="Content Placeholder 2"/>
          <p:cNvSpPr>
            <a:spLocks noGrp="1"/>
          </p:cNvSpPr>
          <p:nvPr>
            <p:ph idx="1"/>
          </p:nvPr>
        </p:nvSpPr>
        <p:spPr>
          <a:xfrm>
            <a:off x="628650" y="1539376"/>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030714-FF48-48B6-9634-2E073CDFD18C}"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8BF0-554C-46BC-AFAD-1244B5A38F98}" type="slidenum">
              <a:rPr lang="en-US" smtClean="0"/>
              <a:t>‹#›</a:t>
            </a:fld>
            <a:endParaRPr lang="en-US"/>
          </a:p>
        </p:txBody>
      </p:sp>
      <p:sp>
        <p:nvSpPr>
          <p:cNvPr id="2" name="Title 1"/>
          <p:cNvSpPr>
            <a:spLocks noGrp="1"/>
          </p:cNvSpPr>
          <p:nvPr>
            <p:ph type="title"/>
          </p:nvPr>
        </p:nvSpPr>
        <p:spPr>
          <a:xfrm>
            <a:off x="628650" y="78877"/>
            <a:ext cx="7886700" cy="1325563"/>
          </a:xfrm>
          <a:prstGeom prst="rect">
            <a:avLst/>
          </a:prstGeom>
        </p:spPr>
        <p:txBody>
          <a:bodyPr/>
          <a:lstStyle>
            <a:lvl1pPr>
              <a:defRPr lang="en-US" b="1" dirty="0">
                <a:solidFill>
                  <a:srgbClr val="FFCC00"/>
                </a:solidFill>
                <a:latin typeface="+mn-lt"/>
              </a:defRPr>
            </a:lvl1pPr>
          </a:lstStyle>
          <a:p>
            <a:r>
              <a:rPr lang="en-US" dirty="0"/>
              <a:t>Click to edit Master title style</a:t>
            </a:r>
          </a:p>
        </p:txBody>
      </p:sp>
    </p:spTree>
    <p:extLst>
      <p:ext uri="{BB962C8B-B14F-4D97-AF65-F5344CB8AC3E}">
        <p14:creationId xmlns:p14="http://schemas.microsoft.com/office/powerpoint/2010/main" val="356032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b="1">
                <a:latin typeface="+mn-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030714-FF48-48B6-9634-2E073CDFD18C}"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88228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030714-FF48-48B6-9634-2E073CDFD18C}"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64520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030714-FF48-48B6-9634-2E073CDFD18C}"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41326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1">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C0030714-FF48-48B6-9634-2E073CDFD18C}" type="datetimeFigureOut">
              <a:rPr lang="en-US" smtClean="0"/>
              <a:t>6/24/2022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29035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30714-FF48-48B6-9634-2E073CDFD18C}" type="datetimeFigureOut">
              <a:rPr lang="en-US" smtClean="0"/>
              <a:t>6/24/2022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133837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30714-FF48-48B6-9634-2E073CDFD18C}"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169364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030714-FF48-48B6-9634-2E073CDFD18C}"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88BF0-554C-46BC-AFAD-1244B5A38F98}" type="slidenum">
              <a:rPr lang="en-US" smtClean="0"/>
              <a:t>‹#›</a:t>
            </a:fld>
            <a:endParaRPr lang="en-US"/>
          </a:p>
        </p:txBody>
      </p:sp>
    </p:spTree>
    <p:extLst>
      <p:ext uri="{BB962C8B-B14F-4D97-AF65-F5344CB8AC3E}">
        <p14:creationId xmlns:p14="http://schemas.microsoft.com/office/powerpoint/2010/main" val="121480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30714-FF48-48B6-9634-2E073CDFD18C}" type="datetimeFigureOut">
              <a:rPr lang="en-US" smtClean="0"/>
              <a:t>6/24/2022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88BF0-554C-46BC-AFAD-1244B5A38F98}" type="slidenum">
              <a:rPr lang="en-US" smtClean="0"/>
              <a:t>‹#›</a:t>
            </a:fld>
            <a:endParaRPr lang="en-US"/>
          </a:p>
        </p:txBody>
      </p:sp>
      <p:sp>
        <p:nvSpPr>
          <p:cNvPr id="7" name="Rectangle 6">
            <a:extLst>
              <a:ext uri="{FF2B5EF4-FFF2-40B4-BE49-F238E27FC236}">
                <a16:creationId xmlns:a16="http://schemas.microsoft.com/office/drawing/2014/main" id="{6EB29107-97F7-49D9-87BB-FA2ECB6F709C}"/>
              </a:ext>
            </a:extLst>
          </p:cNvPr>
          <p:cNvSpPr/>
          <p:nvPr userDrawn="1"/>
        </p:nvSpPr>
        <p:spPr>
          <a:xfrm>
            <a:off x="144379" y="136524"/>
            <a:ext cx="8855241" cy="1207172"/>
          </a:xfrm>
          <a:prstGeom prst="rect">
            <a:avLst/>
          </a:prstGeom>
          <a:solidFill>
            <a:srgbClr val="065697"/>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40FC43F-C1C9-4EA1-BDC3-EEA7DBDA067C}"/>
              </a:ext>
            </a:extLst>
          </p:cNvPr>
          <p:cNvSpPr txBox="1">
            <a:spLocks/>
          </p:cNvSpPr>
          <p:nvPr userDrawn="1"/>
        </p:nvSpPr>
        <p:spPr>
          <a:xfrm>
            <a:off x="628650" y="410368"/>
            <a:ext cx="7886700" cy="1325563"/>
          </a:xfrm>
          <a:prstGeom prst="rect">
            <a:avLst/>
          </a:prstGeom>
        </p:spPr>
        <p:txBody>
          <a:bodyPr/>
          <a:lstStyle>
            <a:lvl1pPr algn="l" defTabSz="914400" rtl="0" eaLnBrk="1" latinLnBrk="0" hangingPunct="1">
              <a:lnSpc>
                <a:spcPct val="90000"/>
              </a:lnSpc>
              <a:spcBef>
                <a:spcPct val="0"/>
              </a:spcBef>
              <a:buNone/>
              <a:defRPr lang="en-US" sz="4400" b="1" kern="1200" dirty="0">
                <a:solidFill>
                  <a:srgbClr val="FFCC00"/>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3697041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sign with black text&#10;&#10;Description automatically generated">
            <a:extLst>
              <a:ext uri="{FF2B5EF4-FFF2-40B4-BE49-F238E27FC236}">
                <a16:creationId xmlns:a16="http://schemas.microsoft.com/office/drawing/2014/main" id="{311E1B54-B920-4984-830F-A2F74E2BD2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14" y="4892843"/>
            <a:ext cx="1909010" cy="1909010"/>
          </a:xfrm>
          <a:prstGeom prst="rect">
            <a:avLst/>
          </a:prstGeom>
          <a:effectLst>
            <a:glow rad="63500">
              <a:schemeClr val="bg1">
                <a:alpha val="40000"/>
              </a:schemeClr>
            </a:glow>
          </a:effectLst>
        </p:spPr>
      </p:pic>
      <p:sp>
        <p:nvSpPr>
          <p:cNvPr id="2" name="Rectangle 1">
            <a:extLst>
              <a:ext uri="{FF2B5EF4-FFF2-40B4-BE49-F238E27FC236}">
                <a16:creationId xmlns:a16="http://schemas.microsoft.com/office/drawing/2014/main" id="{3351A534-2F94-953E-8F45-ADFA5571B9A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 person, outdoor, player&#10;&#10;Description automatically generated">
            <a:extLst>
              <a:ext uri="{FF2B5EF4-FFF2-40B4-BE49-F238E27FC236}">
                <a16:creationId xmlns:a16="http://schemas.microsoft.com/office/drawing/2014/main" id="{2157FF9A-6733-2A21-FF6C-2EEB4F3506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
            <a:ext cx="5600700" cy="4283498"/>
          </a:xfrm>
          <a:prstGeom prst="rect">
            <a:avLst/>
          </a:prstGeom>
        </p:spPr>
      </p:pic>
      <p:pic>
        <p:nvPicPr>
          <p:cNvPr id="8" name="Picture 7" descr="Background pattern&#10;&#10;Description automatically generated">
            <a:extLst>
              <a:ext uri="{FF2B5EF4-FFF2-40B4-BE49-F238E27FC236}">
                <a16:creationId xmlns:a16="http://schemas.microsoft.com/office/drawing/2014/main" id="{54845B0D-F4D1-70E7-16CA-6F8D8FD98C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35937">
            <a:off x="-2466029" y="-434838"/>
            <a:ext cx="12670963" cy="9034395"/>
          </a:xfrm>
          <a:prstGeom prst="rect">
            <a:avLst/>
          </a:prstGeom>
        </p:spPr>
      </p:pic>
      <p:pic>
        <p:nvPicPr>
          <p:cNvPr id="11" name="Picture 10" descr="Logo&#10;&#10;Description automatically generated">
            <a:extLst>
              <a:ext uri="{FF2B5EF4-FFF2-40B4-BE49-F238E27FC236}">
                <a16:creationId xmlns:a16="http://schemas.microsoft.com/office/drawing/2014/main" id="{CE189DAC-6C9A-2761-347A-ABF20DF8F2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5059" y="0"/>
            <a:ext cx="3028614" cy="3028614"/>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38E4A741-63D1-4F1A-310A-04F26B185B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457" y="5220993"/>
            <a:ext cx="9144000" cy="1294453"/>
          </a:xfrm>
          <a:prstGeom prst="rect">
            <a:avLst/>
          </a:prstGeom>
        </p:spPr>
      </p:pic>
    </p:spTree>
    <p:extLst>
      <p:ext uri="{BB962C8B-B14F-4D97-AF65-F5344CB8AC3E}">
        <p14:creationId xmlns:p14="http://schemas.microsoft.com/office/powerpoint/2010/main" val="416165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2AC94D-AAF0-4BE8-B992-DF10C2350ECA}"/>
              </a:ext>
            </a:extLst>
          </p:cNvPr>
          <p:cNvSpPr>
            <a:spLocks noGrp="1"/>
          </p:cNvSpPr>
          <p:nvPr>
            <p:ph idx="1"/>
          </p:nvPr>
        </p:nvSpPr>
        <p:spPr/>
        <p:txBody>
          <a:bodyPr/>
          <a:lstStyle/>
          <a:p>
            <a:r>
              <a:rPr lang="en-US" dirty="0"/>
              <a:t>Registration Fees</a:t>
            </a:r>
          </a:p>
          <a:p>
            <a:r>
              <a:rPr lang="en-US" dirty="0"/>
              <a:t>Dues / Uniform</a:t>
            </a:r>
          </a:p>
          <a:p>
            <a:r>
              <a:rPr lang="en-US" dirty="0"/>
              <a:t>Money Earning Projects</a:t>
            </a:r>
          </a:p>
          <a:p>
            <a:r>
              <a:rPr lang="en-US" dirty="0"/>
              <a:t>Friends of Scouting</a:t>
            </a:r>
          </a:p>
          <a:p>
            <a:r>
              <a:rPr lang="en-US" dirty="0"/>
              <a:t>United Way Support</a:t>
            </a:r>
          </a:p>
        </p:txBody>
      </p:sp>
      <p:sp>
        <p:nvSpPr>
          <p:cNvPr id="3" name="Title 2">
            <a:extLst>
              <a:ext uri="{FF2B5EF4-FFF2-40B4-BE49-F238E27FC236}">
                <a16:creationId xmlns:a16="http://schemas.microsoft.com/office/drawing/2014/main" id="{FEC28DA2-DEBE-4843-848D-FFB2CFE68045}"/>
              </a:ext>
            </a:extLst>
          </p:cNvPr>
          <p:cNvSpPr>
            <a:spLocks noGrp="1"/>
          </p:cNvSpPr>
          <p:nvPr>
            <p:ph type="title"/>
          </p:nvPr>
        </p:nvSpPr>
        <p:spPr>
          <a:xfrm>
            <a:off x="628650" y="431241"/>
            <a:ext cx="7886700" cy="662781"/>
          </a:xfrm>
        </p:spPr>
        <p:txBody>
          <a:bodyPr/>
          <a:lstStyle/>
          <a:p>
            <a:r>
              <a:rPr lang="en-US" dirty="0">
                <a:solidFill>
                  <a:schemeClr val="bg1"/>
                </a:solidFill>
              </a:rPr>
              <a:t>Finance</a:t>
            </a:r>
            <a:endParaRPr lang="en-US" dirty="0"/>
          </a:p>
        </p:txBody>
      </p:sp>
      <p:pic>
        <p:nvPicPr>
          <p:cNvPr id="5" name="Picture 4" descr="A close up of a sign&#10;&#10;Description automatically generated">
            <a:extLst>
              <a:ext uri="{FF2B5EF4-FFF2-40B4-BE49-F238E27FC236}">
                <a16:creationId xmlns:a16="http://schemas.microsoft.com/office/drawing/2014/main" id="{BF4C7835-5DD7-432E-9402-674D68F370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544" y="5002799"/>
            <a:ext cx="2512209" cy="1166892"/>
          </a:xfrm>
          <a:prstGeom prst="rect">
            <a:avLst/>
          </a:prstGeom>
        </p:spPr>
      </p:pic>
      <p:pic>
        <p:nvPicPr>
          <p:cNvPr id="7" name="Picture 6">
            <a:extLst>
              <a:ext uri="{FF2B5EF4-FFF2-40B4-BE49-F238E27FC236}">
                <a16:creationId xmlns:a16="http://schemas.microsoft.com/office/drawing/2014/main" id="{E6868DE1-7E71-4E8C-9EE5-297A0D59C4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334732">
            <a:off x="5477523" y="487030"/>
            <a:ext cx="2814222" cy="2758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E629F4E-5863-425C-B452-0B47F24EF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71049">
            <a:off x="4992623" y="3666901"/>
            <a:ext cx="3211433" cy="21409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B3DC445E-F4DE-4802-A135-61BDA9598BEC}"/>
              </a:ext>
            </a:extLst>
          </p:cNvPr>
          <p:cNvSpPr txBox="1"/>
          <p:nvPr/>
        </p:nvSpPr>
        <p:spPr>
          <a:xfrm>
            <a:off x="6493695" y="6169691"/>
            <a:ext cx="2231590" cy="523220"/>
          </a:xfrm>
          <a:prstGeom prst="rect">
            <a:avLst/>
          </a:prstGeom>
          <a:noFill/>
        </p:spPr>
        <p:txBody>
          <a:bodyPr wrap="square" rtlCol="0">
            <a:spAutoFit/>
          </a:bodyPr>
          <a:lstStyle/>
          <a:p>
            <a:pPr algn="ctr"/>
            <a:r>
              <a:rPr lang="en-US" sz="1400" i="1" dirty="0">
                <a:solidFill>
                  <a:schemeClr val="accent1"/>
                </a:solidFill>
              </a:rPr>
              <a:t>Parent Orientation Guide pages 18-20</a:t>
            </a:r>
          </a:p>
        </p:txBody>
      </p:sp>
    </p:spTree>
    <p:extLst>
      <p:ext uri="{BB962C8B-B14F-4D97-AF65-F5344CB8AC3E}">
        <p14:creationId xmlns:p14="http://schemas.microsoft.com/office/powerpoint/2010/main" val="270514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EF724-295B-442F-9E9F-8C4C9055A1B0}"/>
              </a:ext>
            </a:extLst>
          </p:cNvPr>
          <p:cNvSpPr>
            <a:spLocks noGrp="1"/>
          </p:cNvSpPr>
          <p:nvPr>
            <p:ph idx="1"/>
          </p:nvPr>
        </p:nvSpPr>
        <p:spPr>
          <a:xfrm>
            <a:off x="628650" y="1539376"/>
            <a:ext cx="8246902" cy="4351338"/>
          </a:xfrm>
        </p:spPr>
        <p:txBody>
          <a:bodyPr>
            <a:normAutofit/>
          </a:bodyPr>
          <a:lstStyle/>
          <a:p>
            <a:r>
              <a:rPr lang="en-US" dirty="0"/>
              <a:t>Calendar</a:t>
            </a:r>
          </a:p>
          <a:p>
            <a:r>
              <a:rPr lang="en-US" dirty="0"/>
              <a:t>Leader Roster</a:t>
            </a:r>
          </a:p>
          <a:p>
            <a:r>
              <a:rPr lang="en-US" dirty="0"/>
              <a:t>Pack Website/Facebook Page</a:t>
            </a:r>
          </a:p>
          <a:p>
            <a:r>
              <a:rPr lang="en-US" dirty="0" err="1"/>
              <a:t>Scoutbook</a:t>
            </a:r>
            <a:endParaRPr lang="en-US" dirty="0"/>
          </a:p>
          <a:p>
            <a:r>
              <a:rPr lang="en-US" dirty="0"/>
              <a:t>Collect Family Talent Surveys</a:t>
            </a:r>
          </a:p>
          <a:p>
            <a:r>
              <a:rPr lang="en-US" dirty="0"/>
              <a:t>Family Commitment/Volunteering Opportunities</a:t>
            </a:r>
          </a:p>
          <a:p>
            <a:r>
              <a:rPr lang="en-US" dirty="0"/>
              <a:t>Time Commitment</a:t>
            </a:r>
          </a:p>
          <a:p>
            <a:r>
              <a:rPr lang="en-US" dirty="0"/>
              <a:t>Pack Dues</a:t>
            </a:r>
          </a:p>
        </p:txBody>
      </p:sp>
      <p:sp>
        <p:nvSpPr>
          <p:cNvPr id="3" name="Title 2">
            <a:extLst>
              <a:ext uri="{FF2B5EF4-FFF2-40B4-BE49-F238E27FC236}">
                <a16:creationId xmlns:a16="http://schemas.microsoft.com/office/drawing/2014/main" id="{4CE76E7C-16F3-44BA-A56E-8D1686594E3B}"/>
              </a:ext>
            </a:extLst>
          </p:cNvPr>
          <p:cNvSpPr>
            <a:spLocks noGrp="1"/>
          </p:cNvSpPr>
          <p:nvPr>
            <p:ph type="title"/>
          </p:nvPr>
        </p:nvSpPr>
        <p:spPr>
          <a:xfrm>
            <a:off x="628650" y="436228"/>
            <a:ext cx="7886700" cy="657820"/>
          </a:xfrm>
        </p:spPr>
        <p:txBody>
          <a:bodyPr/>
          <a:lstStyle/>
          <a:p>
            <a:r>
              <a:rPr lang="en-US" dirty="0">
                <a:solidFill>
                  <a:schemeClr val="bg1"/>
                </a:solidFill>
              </a:rPr>
              <a:t>Pack Details</a:t>
            </a:r>
          </a:p>
        </p:txBody>
      </p:sp>
      <p:pic>
        <p:nvPicPr>
          <p:cNvPr id="5" name="Picture 4" descr="A group of people playing football on a field&#10;&#10;Description automatically generated">
            <a:extLst>
              <a:ext uri="{FF2B5EF4-FFF2-40B4-BE49-F238E27FC236}">
                <a16:creationId xmlns:a16="http://schemas.microsoft.com/office/drawing/2014/main" id="{4A8A21E1-3DF0-46B0-ACB8-7E6A3F3C48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3392">
            <a:off x="6040090" y="631187"/>
            <a:ext cx="2657285" cy="2275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group of people around each other&#10;&#10;Description automatically generated">
            <a:extLst>
              <a:ext uri="{FF2B5EF4-FFF2-40B4-BE49-F238E27FC236}">
                <a16:creationId xmlns:a16="http://schemas.microsoft.com/office/drawing/2014/main" id="{0744EF76-5115-4358-AE8A-F22BDF876E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43975">
            <a:off x="3066906" y="5092719"/>
            <a:ext cx="2237020" cy="1488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8BF57B87-539F-47E4-815E-092F14A83415}"/>
              </a:ext>
            </a:extLst>
          </p:cNvPr>
          <p:cNvSpPr txBox="1"/>
          <p:nvPr/>
        </p:nvSpPr>
        <p:spPr>
          <a:xfrm>
            <a:off x="52969" y="6169691"/>
            <a:ext cx="2231590" cy="523220"/>
          </a:xfrm>
          <a:prstGeom prst="rect">
            <a:avLst/>
          </a:prstGeom>
          <a:noFill/>
        </p:spPr>
        <p:txBody>
          <a:bodyPr wrap="square" rtlCol="0">
            <a:spAutoFit/>
          </a:bodyPr>
          <a:lstStyle/>
          <a:p>
            <a:pPr algn="ctr"/>
            <a:r>
              <a:rPr lang="en-US" sz="1400" i="1" dirty="0">
                <a:solidFill>
                  <a:schemeClr val="accent1"/>
                </a:solidFill>
              </a:rPr>
              <a:t>Parent Orientation </a:t>
            </a:r>
          </a:p>
          <a:p>
            <a:pPr algn="ctr"/>
            <a:r>
              <a:rPr lang="en-US" sz="1400" i="1" dirty="0">
                <a:solidFill>
                  <a:schemeClr val="accent1"/>
                </a:solidFill>
              </a:rPr>
              <a:t>Guide page 23</a:t>
            </a:r>
          </a:p>
        </p:txBody>
      </p:sp>
      <p:pic>
        <p:nvPicPr>
          <p:cNvPr id="8" name="Picture 7">
            <a:extLst>
              <a:ext uri="{FF2B5EF4-FFF2-40B4-BE49-F238E27FC236}">
                <a16:creationId xmlns:a16="http://schemas.microsoft.com/office/drawing/2014/main" id="{DA80076F-2EF7-A8E5-9FE2-89D1A809429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295360">
            <a:off x="5950243" y="4909346"/>
            <a:ext cx="2720355" cy="1530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291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2ACF19-8ACA-46E0-8854-AA73AE2CC260}"/>
              </a:ext>
            </a:extLst>
          </p:cNvPr>
          <p:cNvSpPr>
            <a:spLocks noGrp="1"/>
          </p:cNvSpPr>
          <p:nvPr>
            <p:ph idx="1"/>
          </p:nvPr>
        </p:nvSpPr>
        <p:spPr>
          <a:xfrm>
            <a:off x="628650" y="1539376"/>
            <a:ext cx="4760473" cy="5055977"/>
          </a:xfrm>
        </p:spPr>
        <p:txBody>
          <a:bodyPr>
            <a:normAutofit fontScale="62500" lnSpcReduction="20000"/>
          </a:bodyPr>
          <a:lstStyle/>
          <a:p>
            <a:pPr marL="0" indent="0">
              <a:lnSpc>
                <a:spcPct val="120000"/>
              </a:lnSpc>
              <a:buNone/>
            </a:pPr>
            <a:r>
              <a:rPr lang="en-US" b="1" dirty="0"/>
              <a:t>To Register Scouts:</a:t>
            </a:r>
          </a:p>
          <a:p>
            <a:pPr>
              <a:lnSpc>
                <a:spcPct val="120000"/>
              </a:lnSpc>
            </a:pPr>
            <a:r>
              <a:rPr lang="en-US" dirty="0"/>
              <a:t>Completed form tonight</a:t>
            </a:r>
          </a:p>
          <a:p>
            <a:pPr>
              <a:lnSpc>
                <a:spcPct val="120000"/>
              </a:lnSpc>
            </a:pPr>
            <a:r>
              <a:rPr lang="en-US" dirty="0"/>
              <a:t>Completed online registration tonight</a:t>
            </a:r>
          </a:p>
          <a:p>
            <a:pPr>
              <a:lnSpc>
                <a:spcPct val="120000"/>
              </a:lnSpc>
            </a:pPr>
            <a:r>
              <a:rPr lang="en-US" dirty="0"/>
              <a:t>Registration &amp; joining fee</a:t>
            </a:r>
          </a:p>
          <a:p>
            <a:pPr>
              <a:lnSpc>
                <a:spcPct val="120000"/>
              </a:lnSpc>
            </a:pPr>
            <a:r>
              <a:rPr lang="en-US" dirty="0"/>
              <a:t>Scout Life Subscription </a:t>
            </a:r>
            <a:r>
              <a:rPr lang="en-US" sz="2100" i="1" dirty="0"/>
              <a:t>(additional fee)</a:t>
            </a:r>
            <a:br>
              <a:rPr lang="en-US" dirty="0"/>
            </a:br>
            <a:r>
              <a:rPr lang="en-US" sz="2000" i="1" dirty="0"/>
              <a:t>(recommended)</a:t>
            </a:r>
          </a:p>
          <a:p>
            <a:pPr marL="0" indent="0">
              <a:lnSpc>
                <a:spcPct val="120000"/>
              </a:lnSpc>
              <a:buNone/>
            </a:pPr>
            <a:endParaRPr lang="en-US" sz="2000" i="1" dirty="0"/>
          </a:p>
          <a:p>
            <a:pPr marL="0" indent="0">
              <a:lnSpc>
                <a:spcPct val="120000"/>
              </a:lnSpc>
              <a:buNone/>
            </a:pPr>
            <a:r>
              <a:rPr lang="en-US" b="1" dirty="0"/>
              <a:t>To Register Adults:</a:t>
            </a:r>
          </a:p>
          <a:p>
            <a:pPr>
              <a:lnSpc>
                <a:spcPct val="120000"/>
              </a:lnSpc>
            </a:pPr>
            <a:r>
              <a:rPr lang="en-US" dirty="0"/>
              <a:t>Completed form, proper signatures and training</a:t>
            </a:r>
          </a:p>
          <a:p>
            <a:pPr>
              <a:lnSpc>
                <a:spcPct val="120000"/>
              </a:lnSpc>
            </a:pPr>
            <a:r>
              <a:rPr lang="en-US" dirty="0"/>
              <a:t>Registration fee: insurance, training costs, and Scouting magazine subscription are included.</a:t>
            </a:r>
          </a:p>
          <a:p>
            <a:pPr marL="0" indent="0">
              <a:lnSpc>
                <a:spcPct val="120000"/>
              </a:lnSpc>
              <a:buNone/>
            </a:pPr>
            <a:r>
              <a:rPr lang="en-US" dirty="0"/>
              <a:t> </a:t>
            </a:r>
          </a:p>
        </p:txBody>
      </p:sp>
      <p:sp>
        <p:nvSpPr>
          <p:cNvPr id="3" name="Title 2">
            <a:extLst>
              <a:ext uri="{FF2B5EF4-FFF2-40B4-BE49-F238E27FC236}">
                <a16:creationId xmlns:a16="http://schemas.microsoft.com/office/drawing/2014/main" id="{D6D82D22-A495-436F-89AD-794CD63B5B39}"/>
              </a:ext>
            </a:extLst>
          </p:cNvPr>
          <p:cNvSpPr>
            <a:spLocks noGrp="1"/>
          </p:cNvSpPr>
          <p:nvPr>
            <p:ph type="title"/>
          </p:nvPr>
        </p:nvSpPr>
        <p:spPr>
          <a:xfrm>
            <a:off x="628649" y="442605"/>
            <a:ext cx="7886700" cy="610934"/>
          </a:xfrm>
        </p:spPr>
        <p:txBody>
          <a:bodyPr/>
          <a:lstStyle/>
          <a:p>
            <a:r>
              <a:rPr lang="en-US" dirty="0">
                <a:solidFill>
                  <a:schemeClr val="bg1"/>
                </a:solidFill>
              </a:rPr>
              <a:t>Registration</a:t>
            </a:r>
          </a:p>
        </p:txBody>
      </p:sp>
      <p:pic>
        <p:nvPicPr>
          <p:cNvPr id="8" name="Picture 7" descr="A group of people standing in front of a body of water&#10;&#10;Description automatically generated">
            <a:extLst>
              <a:ext uri="{FF2B5EF4-FFF2-40B4-BE49-F238E27FC236}">
                <a16:creationId xmlns:a16="http://schemas.microsoft.com/office/drawing/2014/main" id="{3CCA4560-ECA3-4788-8BF4-F64BA872F4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3450">
            <a:off x="5072942" y="542109"/>
            <a:ext cx="3607592" cy="2460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Text&#10;&#10;Description automatically generated">
            <a:extLst>
              <a:ext uri="{FF2B5EF4-FFF2-40B4-BE49-F238E27FC236}">
                <a16:creationId xmlns:a16="http://schemas.microsoft.com/office/drawing/2014/main" id="{FC136972-C89D-46C2-9F84-073343D4C46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1263770">
            <a:off x="4072662" y="3047201"/>
            <a:ext cx="2353677" cy="1417617"/>
          </a:xfrm>
          <a:prstGeom prst="rect">
            <a:avLst/>
          </a:prstGeom>
        </p:spPr>
      </p:pic>
      <p:sp>
        <p:nvSpPr>
          <p:cNvPr id="4" name="TextBox 3">
            <a:extLst>
              <a:ext uri="{FF2B5EF4-FFF2-40B4-BE49-F238E27FC236}">
                <a16:creationId xmlns:a16="http://schemas.microsoft.com/office/drawing/2014/main" id="{807D3A06-290F-450F-94A0-28DF102F69F1}"/>
              </a:ext>
            </a:extLst>
          </p:cNvPr>
          <p:cNvSpPr txBox="1"/>
          <p:nvPr/>
        </p:nvSpPr>
        <p:spPr>
          <a:xfrm>
            <a:off x="413032" y="6230729"/>
            <a:ext cx="5439129" cy="369332"/>
          </a:xfrm>
          <a:prstGeom prst="rect">
            <a:avLst/>
          </a:prstGeom>
          <a:noFill/>
        </p:spPr>
        <p:txBody>
          <a:bodyPr wrap="square" rtlCol="0">
            <a:spAutoFit/>
          </a:bodyPr>
          <a:lstStyle/>
          <a:p>
            <a:r>
              <a:rPr lang="en-US" b="1" i="1" dirty="0"/>
              <a:t>*Make checks payable to unit for all registrations</a:t>
            </a:r>
          </a:p>
        </p:txBody>
      </p:sp>
      <p:pic>
        <p:nvPicPr>
          <p:cNvPr id="7" name="Picture 6">
            <a:extLst>
              <a:ext uri="{FF2B5EF4-FFF2-40B4-BE49-F238E27FC236}">
                <a16:creationId xmlns:a16="http://schemas.microsoft.com/office/drawing/2014/main" id="{DA5FF96C-5097-0D2D-1EEA-E0A7D8318AF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93450">
            <a:off x="5653635" y="4588336"/>
            <a:ext cx="3253746" cy="1830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243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young boy riding a bicycle on a dirt road&#10;&#10;Description automatically generated">
            <a:extLst>
              <a:ext uri="{FF2B5EF4-FFF2-40B4-BE49-F238E27FC236}">
                <a16:creationId xmlns:a16="http://schemas.microsoft.com/office/drawing/2014/main" id="{E789CA38-792D-426D-8539-1EF7B6601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34743">
            <a:off x="544478" y="4380326"/>
            <a:ext cx="2937372" cy="1953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a:extLst>
              <a:ext uri="{FF2B5EF4-FFF2-40B4-BE49-F238E27FC236}">
                <a16:creationId xmlns:a16="http://schemas.microsoft.com/office/drawing/2014/main" id="{CC260A0F-00DC-4BD1-8D1C-B7F90079977F}"/>
              </a:ext>
            </a:extLst>
          </p:cNvPr>
          <p:cNvSpPr>
            <a:spLocks noGrp="1"/>
          </p:cNvSpPr>
          <p:nvPr>
            <p:ph type="title"/>
          </p:nvPr>
        </p:nvSpPr>
        <p:spPr>
          <a:xfrm>
            <a:off x="628650" y="426699"/>
            <a:ext cx="7886700" cy="923930"/>
          </a:xfrm>
        </p:spPr>
        <p:txBody>
          <a:bodyPr/>
          <a:lstStyle/>
          <a:p>
            <a:r>
              <a:rPr lang="en-US" dirty="0">
                <a:solidFill>
                  <a:schemeClr val="bg1"/>
                </a:solidFill>
              </a:rPr>
              <a:t>What is Cub Scouting?</a:t>
            </a:r>
          </a:p>
        </p:txBody>
      </p:sp>
      <p:sp>
        <p:nvSpPr>
          <p:cNvPr id="8" name="Content Placeholder 7">
            <a:extLst>
              <a:ext uri="{FF2B5EF4-FFF2-40B4-BE49-F238E27FC236}">
                <a16:creationId xmlns:a16="http://schemas.microsoft.com/office/drawing/2014/main" id="{6668B768-F8B5-4108-BB95-ED90D85E26A2}"/>
              </a:ext>
            </a:extLst>
          </p:cNvPr>
          <p:cNvSpPr>
            <a:spLocks noGrp="1"/>
          </p:cNvSpPr>
          <p:nvPr>
            <p:ph idx="1"/>
          </p:nvPr>
        </p:nvSpPr>
        <p:spPr>
          <a:xfrm>
            <a:off x="460208" y="1603545"/>
            <a:ext cx="7886700" cy="4351338"/>
          </a:xfrm>
        </p:spPr>
        <p:txBody>
          <a:bodyPr>
            <a:normAutofit/>
          </a:bodyPr>
          <a:lstStyle/>
          <a:p>
            <a:pPr marL="0" indent="0">
              <a:lnSpc>
                <a:spcPct val="100000"/>
              </a:lnSpc>
              <a:buNone/>
            </a:pPr>
            <a:r>
              <a:rPr lang="en-US" sz="2400" dirty="0"/>
              <a:t>• Program for boys and girls kindergarten - 5th grade</a:t>
            </a:r>
          </a:p>
          <a:p>
            <a:pPr marL="0" indent="0">
              <a:lnSpc>
                <a:spcPct val="100000"/>
              </a:lnSpc>
              <a:buNone/>
            </a:pPr>
            <a:r>
              <a:rPr lang="en-US" sz="2400" dirty="0"/>
              <a:t>• Builds Character</a:t>
            </a:r>
          </a:p>
          <a:p>
            <a:pPr marL="0" indent="0">
              <a:lnSpc>
                <a:spcPct val="100000"/>
              </a:lnSpc>
              <a:buNone/>
            </a:pPr>
            <a:r>
              <a:rPr lang="en-US" sz="2400" dirty="0"/>
              <a:t>• Teaches Citizenship</a:t>
            </a:r>
          </a:p>
          <a:p>
            <a:pPr marL="0" indent="0">
              <a:lnSpc>
                <a:spcPct val="100000"/>
              </a:lnSpc>
              <a:buNone/>
            </a:pPr>
            <a:r>
              <a:rPr lang="en-US" sz="2400" dirty="0"/>
              <a:t>• Strengthens Families</a:t>
            </a:r>
          </a:p>
          <a:p>
            <a:pPr marL="0" indent="0">
              <a:lnSpc>
                <a:spcPct val="100000"/>
              </a:lnSpc>
              <a:buNone/>
            </a:pPr>
            <a:r>
              <a:rPr lang="en-US" sz="2400" dirty="0"/>
              <a:t>• Tons of </a:t>
            </a:r>
            <a:r>
              <a:rPr lang="en-US" sz="2400" b="1" dirty="0"/>
              <a:t>FUN!</a:t>
            </a:r>
          </a:p>
        </p:txBody>
      </p:sp>
      <p:pic>
        <p:nvPicPr>
          <p:cNvPr id="9" name="Picture 8" descr="A yellow sign with black text&#10;&#10;Description automatically generated">
            <a:extLst>
              <a:ext uri="{FF2B5EF4-FFF2-40B4-BE49-F238E27FC236}">
                <a16:creationId xmlns:a16="http://schemas.microsoft.com/office/drawing/2014/main" id="{83A9BF61-EEB4-47EA-AE40-43EAC97B2D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5703" y="131393"/>
            <a:ext cx="1747876" cy="1747876"/>
          </a:xfrm>
          <a:prstGeom prst="rect">
            <a:avLst/>
          </a:prstGeom>
          <a:effectLst>
            <a:glow rad="63500">
              <a:schemeClr val="bg1">
                <a:alpha val="40000"/>
              </a:schemeClr>
            </a:glow>
          </a:effectLst>
        </p:spPr>
      </p:pic>
      <p:pic>
        <p:nvPicPr>
          <p:cNvPr id="13" name="Picture 12" descr="A group of people posing for the camera&#10;&#10;Description automatically generated">
            <a:extLst>
              <a:ext uri="{FF2B5EF4-FFF2-40B4-BE49-F238E27FC236}">
                <a16:creationId xmlns:a16="http://schemas.microsoft.com/office/drawing/2014/main" id="{8FE28A51-E5E7-4CF2-844B-B11912E5F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395131">
            <a:off x="2865944" y="3685463"/>
            <a:ext cx="2075274" cy="2686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F5FB9720-615D-46E8-998F-888A0E90647F}"/>
              </a:ext>
            </a:extLst>
          </p:cNvPr>
          <p:cNvSpPr txBox="1"/>
          <p:nvPr/>
        </p:nvSpPr>
        <p:spPr>
          <a:xfrm>
            <a:off x="6493695" y="6169691"/>
            <a:ext cx="2231590" cy="523220"/>
          </a:xfrm>
          <a:prstGeom prst="rect">
            <a:avLst/>
          </a:prstGeom>
          <a:noFill/>
        </p:spPr>
        <p:txBody>
          <a:bodyPr wrap="square" rtlCol="0">
            <a:spAutoFit/>
          </a:bodyPr>
          <a:lstStyle/>
          <a:p>
            <a:pPr algn="ctr"/>
            <a:r>
              <a:rPr lang="en-US" sz="1400" i="1" dirty="0">
                <a:solidFill>
                  <a:schemeClr val="accent1"/>
                </a:solidFill>
              </a:rPr>
              <a:t>Parent Orientation Guide pages 3-5</a:t>
            </a:r>
          </a:p>
        </p:txBody>
      </p:sp>
      <p:pic>
        <p:nvPicPr>
          <p:cNvPr id="10" name="Picture 9">
            <a:extLst>
              <a:ext uri="{FF2B5EF4-FFF2-40B4-BE49-F238E27FC236}">
                <a16:creationId xmlns:a16="http://schemas.microsoft.com/office/drawing/2014/main" id="{96558ABC-F0A0-8AE1-356A-E75F4CDE9D91}"/>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5651449">
            <a:off x="4655116" y="3975558"/>
            <a:ext cx="2435037" cy="182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icture containing person, tree, boy, child&#10;&#10;Description automatically generated">
            <a:extLst>
              <a:ext uri="{FF2B5EF4-FFF2-40B4-BE49-F238E27FC236}">
                <a16:creationId xmlns:a16="http://schemas.microsoft.com/office/drawing/2014/main" id="{2A6DC997-C661-4973-8130-85923AE573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71957">
            <a:off x="6099752" y="2298807"/>
            <a:ext cx="2628781" cy="17525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021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260A0F-00DC-4BD1-8D1C-B7F90079977F}"/>
              </a:ext>
            </a:extLst>
          </p:cNvPr>
          <p:cNvSpPr>
            <a:spLocks noGrp="1"/>
          </p:cNvSpPr>
          <p:nvPr>
            <p:ph type="title"/>
          </p:nvPr>
        </p:nvSpPr>
        <p:spPr>
          <a:xfrm>
            <a:off x="628650" y="402672"/>
            <a:ext cx="7886700" cy="699765"/>
          </a:xfrm>
        </p:spPr>
        <p:txBody>
          <a:bodyPr/>
          <a:lstStyle/>
          <a:p>
            <a:r>
              <a:rPr lang="en-US" dirty="0">
                <a:solidFill>
                  <a:schemeClr val="bg1"/>
                </a:solidFill>
              </a:rPr>
              <a:t>Scout Oath &amp; Scout Law</a:t>
            </a:r>
          </a:p>
        </p:txBody>
      </p:sp>
      <p:sp>
        <p:nvSpPr>
          <p:cNvPr id="4" name="TextBox 3">
            <a:extLst>
              <a:ext uri="{FF2B5EF4-FFF2-40B4-BE49-F238E27FC236}">
                <a16:creationId xmlns:a16="http://schemas.microsoft.com/office/drawing/2014/main" id="{B33F9543-2C99-47D9-ACAF-FFAFE554B300}"/>
              </a:ext>
            </a:extLst>
          </p:cNvPr>
          <p:cNvSpPr txBox="1"/>
          <p:nvPr/>
        </p:nvSpPr>
        <p:spPr>
          <a:xfrm>
            <a:off x="6493695" y="6169691"/>
            <a:ext cx="2231590" cy="523220"/>
          </a:xfrm>
          <a:prstGeom prst="rect">
            <a:avLst/>
          </a:prstGeom>
          <a:noFill/>
        </p:spPr>
        <p:txBody>
          <a:bodyPr wrap="square" rtlCol="0">
            <a:spAutoFit/>
          </a:bodyPr>
          <a:lstStyle/>
          <a:p>
            <a:pPr algn="ctr"/>
            <a:r>
              <a:rPr lang="en-US" sz="1400" i="1" dirty="0">
                <a:solidFill>
                  <a:schemeClr val="accent1"/>
                </a:solidFill>
              </a:rPr>
              <a:t>Parent Orientation Guide page 6</a:t>
            </a:r>
          </a:p>
        </p:txBody>
      </p:sp>
      <p:pic>
        <p:nvPicPr>
          <p:cNvPr id="3" name="Picture 2" descr="Text&#10;&#10;Description automatically generated">
            <a:extLst>
              <a:ext uri="{FF2B5EF4-FFF2-40B4-BE49-F238E27FC236}">
                <a16:creationId xmlns:a16="http://schemas.microsoft.com/office/drawing/2014/main" id="{E782F042-F34C-69FF-B246-58DDF56642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3999" y="2324105"/>
            <a:ext cx="4178300" cy="2133600"/>
          </a:xfrm>
          <a:prstGeom prst="rect">
            <a:avLst/>
          </a:prstGeom>
        </p:spPr>
      </p:pic>
      <p:pic>
        <p:nvPicPr>
          <p:cNvPr id="8" name="Picture 7" descr="Text&#10;&#10;Description automatically generated">
            <a:extLst>
              <a:ext uri="{FF2B5EF4-FFF2-40B4-BE49-F238E27FC236}">
                <a16:creationId xmlns:a16="http://schemas.microsoft.com/office/drawing/2014/main" id="{569DB1DF-CF3D-BA6E-B595-DC609178F4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1703" y="2362200"/>
            <a:ext cx="4178298" cy="3175010"/>
          </a:xfrm>
          <a:prstGeom prst="rect">
            <a:avLst/>
          </a:prstGeom>
        </p:spPr>
      </p:pic>
    </p:spTree>
    <p:extLst>
      <p:ext uri="{BB962C8B-B14F-4D97-AF65-F5344CB8AC3E}">
        <p14:creationId xmlns:p14="http://schemas.microsoft.com/office/powerpoint/2010/main" val="325481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02894-4476-42A3-95FD-981DB63ABD71}"/>
              </a:ext>
            </a:extLst>
          </p:cNvPr>
          <p:cNvSpPr>
            <a:spLocks noGrp="1"/>
          </p:cNvSpPr>
          <p:nvPr>
            <p:ph idx="1"/>
          </p:nvPr>
        </p:nvSpPr>
        <p:spPr>
          <a:xfrm>
            <a:off x="628650" y="1675733"/>
            <a:ext cx="4091396" cy="4580687"/>
          </a:xfrm>
        </p:spPr>
        <p:txBody>
          <a:bodyPr>
            <a:normAutofit/>
          </a:bodyPr>
          <a:lstStyle/>
          <a:p>
            <a:pPr marL="0" indent="0">
              <a:lnSpc>
                <a:spcPct val="120000"/>
              </a:lnSpc>
              <a:buNone/>
            </a:pPr>
            <a:r>
              <a:rPr lang="en-US" sz="3600" baseline="30000" dirty="0"/>
              <a:t>• Bring the family together</a:t>
            </a:r>
          </a:p>
          <a:p>
            <a:pPr marL="174625" indent="-174625">
              <a:lnSpc>
                <a:spcPct val="120000"/>
              </a:lnSpc>
              <a:buNone/>
            </a:pPr>
            <a:r>
              <a:rPr lang="en-US" sz="3600" baseline="30000" dirty="0"/>
              <a:t>• Help their children develop skills and leadership</a:t>
            </a:r>
          </a:p>
          <a:p>
            <a:pPr marL="0" indent="0">
              <a:lnSpc>
                <a:spcPct val="120000"/>
              </a:lnSpc>
              <a:buNone/>
            </a:pPr>
            <a:r>
              <a:rPr lang="en-US" sz="3600" baseline="30000" dirty="0"/>
              <a:t>• Connect with other parents</a:t>
            </a:r>
          </a:p>
          <a:p>
            <a:pPr marL="0" indent="0">
              <a:lnSpc>
                <a:spcPct val="120000"/>
              </a:lnSpc>
              <a:buNone/>
            </a:pPr>
            <a:r>
              <a:rPr lang="en-US" sz="3600" baseline="30000" dirty="0"/>
              <a:t>• Learn to get along</a:t>
            </a:r>
          </a:p>
          <a:p>
            <a:pPr marL="0" indent="0">
              <a:lnSpc>
                <a:spcPct val="120000"/>
              </a:lnSpc>
              <a:buNone/>
            </a:pPr>
            <a:r>
              <a:rPr lang="en-US" sz="3600" baseline="30000" dirty="0"/>
              <a:t>• Build self-confidence</a:t>
            </a:r>
          </a:p>
          <a:p>
            <a:pPr marL="0" indent="0">
              <a:lnSpc>
                <a:spcPct val="120000"/>
              </a:lnSpc>
              <a:buNone/>
            </a:pPr>
            <a:r>
              <a:rPr lang="en-US" sz="3600" baseline="30000" dirty="0"/>
              <a:t>• Be happy and have fun!</a:t>
            </a:r>
          </a:p>
        </p:txBody>
      </p:sp>
      <p:sp>
        <p:nvSpPr>
          <p:cNvPr id="3" name="Title 2">
            <a:extLst>
              <a:ext uri="{FF2B5EF4-FFF2-40B4-BE49-F238E27FC236}">
                <a16:creationId xmlns:a16="http://schemas.microsoft.com/office/drawing/2014/main" id="{DA3980A0-19B0-4D9A-92AD-F82C87D2ED04}"/>
              </a:ext>
            </a:extLst>
          </p:cNvPr>
          <p:cNvSpPr>
            <a:spLocks noGrp="1"/>
          </p:cNvSpPr>
          <p:nvPr>
            <p:ph type="title"/>
          </p:nvPr>
        </p:nvSpPr>
        <p:spPr>
          <a:xfrm>
            <a:off x="628650" y="415549"/>
            <a:ext cx="7886700" cy="641004"/>
          </a:xfrm>
        </p:spPr>
        <p:txBody>
          <a:bodyPr/>
          <a:lstStyle/>
          <a:p>
            <a:r>
              <a:rPr lang="en-US" dirty="0">
                <a:solidFill>
                  <a:schemeClr val="bg1"/>
                </a:solidFill>
              </a:rPr>
              <a:t>What Parents Want</a:t>
            </a:r>
          </a:p>
        </p:txBody>
      </p:sp>
      <p:pic>
        <p:nvPicPr>
          <p:cNvPr id="7" name="Picture 6" descr="A person that is standing in the grass&#10;&#10;Description automatically generated">
            <a:extLst>
              <a:ext uri="{FF2B5EF4-FFF2-40B4-BE49-F238E27FC236}">
                <a16:creationId xmlns:a16="http://schemas.microsoft.com/office/drawing/2014/main" id="{D3BB7DC3-37C5-44B6-BD25-F05F218440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46598">
            <a:off x="4655879" y="3901079"/>
            <a:ext cx="3619322" cy="2411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person wearing a yellow hat&#10;&#10;Description automatically generated">
            <a:extLst>
              <a:ext uri="{FF2B5EF4-FFF2-40B4-BE49-F238E27FC236}">
                <a16:creationId xmlns:a16="http://schemas.microsoft.com/office/drawing/2014/main" id="{16DE7890-5E66-4B15-B512-16AD75A411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45085">
            <a:off x="5908417" y="1009186"/>
            <a:ext cx="2204432" cy="2853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89911A49-84EC-4714-8625-ED7046DA0386}"/>
              </a:ext>
            </a:extLst>
          </p:cNvPr>
          <p:cNvSpPr txBox="1"/>
          <p:nvPr/>
        </p:nvSpPr>
        <p:spPr>
          <a:xfrm>
            <a:off x="419069" y="6169691"/>
            <a:ext cx="2231590" cy="523220"/>
          </a:xfrm>
          <a:prstGeom prst="rect">
            <a:avLst/>
          </a:prstGeom>
          <a:noFill/>
        </p:spPr>
        <p:txBody>
          <a:bodyPr wrap="square" rtlCol="0">
            <a:spAutoFit/>
          </a:bodyPr>
          <a:lstStyle/>
          <a:p>
            <a:pPr algn="ctr"/>
            <a:r>
              <a:rPr lang="en-US" sz="1400" i="1" dirty="0">
                <a:solidFill>
                  <a:schemeClr val="accent1"/>
                </a:solidFill>
              </a:rPr>
              <a:t>Parent Orientation Guide page 7</a:t>
            </a:r>
          </a:p>
        </p:txBody>
      </p:sp>
    </p:spTree>
    <p:extLst>
      <p:ext uri="{BB962C8B-B14F-4D97-AF65-F5344CB8AC3E}">
        <p14:creationId xmlns:p14="http://schemas.microsoft.com/office/powerpoint/2010/main" val="48820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02894-4476-42A3-95FD-981DB63ABD71}"/>
              </a:ext>
            </a:extLst>
          </p:cNvPr>
          <p:cNvSpPr>
            <a:spLocks noGrp="1"/>
          </p:cNvSpPr>
          <p:nvPr>
            <p:ph idx="1"/>
          </p:nvPr>
        </p:nvSpPr>
        <p:spPr>
          <a:xfrm>
            <a:off x="628650" y="1675733"/>
            <a:ext cx="7886700" cy="4580687"/>
          </a:xfrm>
        </p:spPr>
        <p:txBody>
          <a:bodyPr>
            <a:normAutofit/>
          </a:bodyPr>
          <a:lstStyle/>
          <a:p>
            <a:pPr marL="0" indent="0">
              <a:lnSpc>
                <a:spcPct val="120000"/>
              </a:lnSpc>
              <a:buNone/>
            </a:pPr>
            <a:r>
              <a:rPr lang="en-US" sz="3600" baseline="30000" dirty="0"/>
              <a:t>• FUN!</a:t>
            </a:r>
          </a:p>
          <a:p>
            <a:pPr marL="0" indent="0">
              <a:lnSpc>
                <a:spcPct val="120000"/>
              </a:lnSpc>
              <a:buNone/>
            </a:pPr>
            <a:r>
              <a:rPr lang="en-US" sz="3600" baseline="30000" dirty="0"/>
              <a:t>• Make new friends</a:t>
            </a:r>
          </a:p>
          <a:p>
            <a:pPr marL="0" indent="0">
              <a:lnSpc>
                <a:spcPct val="120000"/>
              </a:lnSpc>
              <a:buNone/>
            </a:pPr>
            <a:r>
              <a:rPr lang="en-US" sz="3600" baseline="30000" dirty="0"/>
              <a:t>• Master new skills</a:t>
            </a:r>
          </a:p>
          <a:p>
            <a:pPr marL="0" indent="0">
              <a:lnSpc>
                <a:spcPct val="120000"/>
              </a:lnSpc>
              <a:buNone/>
            </a:pPr>
            <a:r>
              <a:rPr lang="en-US" sz="3600" baseline="30000" dirty="0"/>
              <a:t>• Recognition and praise</a:t>
            </a:r>
          </a:p>
          <a:p>
            <a:pPr marL="0" indent="0">
              <a:lnSpc>
                <a:spcPct val="120000"/>
              </a:lnSpc>
              <a:buNone/>
            </a:pPr>
            <a:r>
              <a:rPr lang="en-US" sz="3600" baseline="30000" dirty="0"/>
              <a:t>• FUN!</a:t>
            </a:r>
          </a:p>
        </p:txBody>
      </p:sp>
      <p:sp>
        <p:nvSpPr>
          <p:cNvPr id="3" name="Title 2">
            <a:extLst>
              <a:ext uri="{FF2B5EF4-FFF2-40B4-BE49-F238E27FC236}">
                <a16:creationId xmlns:a16="http://schemas.microsoft.com/office/drawing/2014/main" id="{DA3980A0-19B0-4D9A-92AD-F82C87D2ED04}"/>
              </a:ext>
            </a:extLst>
          </p:cNvPr>
          <p:cNvSpPr>
            <a:spLocks noGrp="1"/>
          </p:cNvSpPr>
          <p:nvPr>
            <p:ph type="title"/>
          </p:nvPr>
        </p:nvSpPr>
        <p:spPr>
          <a:xfrm>
            <a:off x="628650" y="388225"/>
            <a:ext cx="7886700" cy="706866"/>
          </a:xfrm>
        </p:spPr>
        <p:txBody>
          <a:bodyPr/>
          <a:lstStyle/>
          <a:p>
            <a:r>
              <a:rPr lang="en-US" dirty="0">
                <a:solidFill>
                  <a:schemeClr val="bg1"/>
                </a:solidFill>
              </a:rPr>
              <a:t>What Scouts Want</a:t>
            </a:r>
          </a:p>
        </p:txBody>
      </p:sp>
      <p:pic>
        <p:nvPicPr>
          <p:cNvPr id="7" name="Picture 6" descr="A group of people standing in front of a crowd&#10;&#10;Description automatically generated">
            <a:extLst>
              <a:ext uri="{FF2B5EF4-FFF2-40B4-BE49-F238E27FC236}">
                <a16:creationId xmlns:a16="http://schemas.microsoft.com/office/drawing/2014/main" id="{D64E5480-01C0-4944-81DF-1733F0B96A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504">
            <a:off x="5916853" y="2996295"/>
            <a:ext cx="2670686" cy="3560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545E2135-2047-49A1-B533-BFE7CC77310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430747">
            <a:off x="2065886" y="4061994"/>
            <a:ext cx="3478905" cy="2328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Two people sitting on a horse&#10;&#10;Description automatically generated">
            <a:extLst>
              <a:ext uri="{FF2B5EF4-FFF2-40B4-BE49-F238E27FC236}">
                <a16:creationId xmlns:a16="http://schemas.microsoft.com/office/drawing/2014/main" id="{AE7C9948-064A-4E77-8125-337A8A76AC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27398">
            <a:off x="5499983" y="982442"/>
            <a:ext cx="3223632" cy="2149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AEA45BE3-0AC1-4991-8E47-C1A86AEFEA02}"/>
              </a:ext>
            </a:extLst>
          </p:cNvPr>
          <p:cNvSpPr txBox="1"/>
          <p:nvPr/>
        </p:nvSpPr>
        <p:spPr>
          <a:xfrm>
            <a:off x="52969" y="6169691"/>
            <a:ext cx="2231590" cy="523220"/>
          </a:xfrm>
          <a:prstGeom prst="rect">
            <a:avLst/>
          </a:prstGeom>
          <a:noFill/>
        </p:spPr>
        <p:txBody>
          <a:bodyPr wrap="square" rtlCol="0">
            <a:spAutoFit/>
          </a:bodyPr>
          <a:lstStyle/>
          <a:p>
            <a:pPr algn="ctr"/>
            <a:r>
              <a:rPr lang="en-US" sz="1400" i="1" dirty="0">
                <a:solidFill>
                  <a:schemeClr val="accent1"/>
                </a:solidFill>
              </a:rPr>
              <a:t>Parent Orientation </a:t>
            </a:r>
          </a:p>
          <a:p>
            <a:pPr algn="ctr"/>
            <a:r>
              <a:rPr lang="en-US" sz="1400" i="1" dirty="0">
                <a:solidFill>
                  <a:schemeClr val="accent1"/>
                </a:solidFill>
              </a:rPr>
              <a:t>Guide page 7</a:t>
            </a:r>
          </a:p>
        </p:txBody>
      </p:sp>
    </p:spTree>
    <p:extLst>
      <p:ext uri="{BB962C8B-B14F-4D97-AF65-F5344CB8AC3E}">
        <p14:creationId xmlns:p14="http://schemas.microsoft.com/office/powerpoint/2010/main" val="158715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28DA2-DEBE-4843-848D-FFB2CFE68045}"/>
              </a:ext>
            </a:extLst>
          </p:cNvPr>
          <p:cNvSpPr>
            <a:spLocks noGrp="1"/>
          </p:cNvSpPr>
          <p:nvPr>
            <p:ph type="title"/>
          </p:nvPr>
        </p:nvSpPr>
        <p:spPr>
          <a:xfrm>
            <a:off x="628650" y="402672"/>
            <a:ext cx="7886700" cy="716543"/>
          </a:xfrm>
        </p:spPr>
        <p:txBody>
          <a:bodyPr/>
          <a:lstStyle/>
          <a:p>
            <a:r>
              <a:rPr lang="en-US" dirty="0">
                <a:solidFill>
                  <a:schemeClr val="bg1"/>
                </a:solidFill>
              </a:rPr>
              <a:t>Pack Organization</a:t>
            </a:r>
          </a:p>
        </p:txBody>
      </p:sp>
      <p:pic>
        <p:nvPicPr>
          <p:cNvPr id="10" name="Picture 9">
            <a:extLst>
              <a:ext uri="{FF2B5EF4-FFF2-40B4-BE49-F238E27FC236}">
                <a16:creationId xmlns:a16="http://schemas.microsoft.com/office/drawing/2014/main" id="{C50ED6A0-9B1C-48BE-B974-5C4469B3AB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50" y="1404440"/>
            <a:ext cx="7886700" cy="5269076"/>
          </a:xfrm>
          <a:prstGeom prst="rect">
            <a:avLst/>
          </a:prstGeom>
        </p:spPr>
      </p:pic>
      <p:sp>
        <p:nvSpPr>
          <p:cNvPr id="4" name="TextBox 3">
            <a:extLst>
              <a:ext uri="{FF2B5EF4-FFF2-40B4-BE49-F238E27FC236}">
                <a16:creationId xmlns:a16="http://schemas.microsoft.com/office/drawing/2014/main" id="{D1F41C95-16B2-4AB6-B731-E1D314A69133}"/>
              </a:ext>
            </a:extLst>
          </p:cNvPr>
          <p:cNvSpPr txBox="1"/>
          <p:nvPr/>
        </p:nvSpPr>
        <p:spPr>
          <a:xfrm>
            <a:off x="6493695" y="6169691"/>
            <a:ext cx="2231590" cy="523220"/>
          </a:xfrm>
          <a:prstGeom prst="rect">
            <a:avLst/>
          </a:prstGeom>
          <a:noFill/>
        </p:spPr>
        <p:txBody>
          <a:bodyPr wrap="square" rtlCol="0">
            <a:spAutoFit/>
          </a:bodyPr>
          <a:lstStyle/>
          <a:p>
            <a:pPr algn="ctr"/>
            <a:r>
              <a:rPr lang="en-US" sz="1400" i="1" dirty="0">
                <a:solidFill>
                  <a:schemeClr val="accent1"/>
                </a:solidFill>
              </a:rPr>
              <a:t>Parent Orientation </a:t>
            </a:r>
          </a:p>
          <a:p>
            <a:pPr algn="ctr"/>
            <a:r>
              <a:rPr lang="en-US" sz="1400" i="1" dirty="0">
                <a:solidFill>
                  <a:schemeClr val="accent1"/>
                </a:solidFill>
              </a:rPr>
              <a:t>Guide page 8</a:t>
            </a:r>
          </a:p>
        </p:txBody>
      </p:sp>
    </p:spTree>
    <p:extLst>
      <p:ext uri="{BB962C8B-B14F-4D97-AF65-F5344CB8AC3E}">
        <p14:creationId xmlns:p14="http://schemas.microsoft.com/office/powerpoint/2010/main" val="406715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202894-4476-42A3-95FD-981DB63ABD71}"/>
              </a:ext>
            </a:extLst>
          </p:cNvPr>
          <p:cNvSpPr>
            <a:spLocks noGrp="1"/>
          </p:cNvSpPr>
          <p:nvPr>
            <p:ph idx="1"/>
          </p:nvPr>
        </p:nvSpPr>
        <p:spPr>
          <a:xfrm>
            <a:off x="544759" y="1655364"/>
            <a:ext cx="8339181" cy="2543340"/>
          </a:xfrm>
        </p:spPr>
        <p:txBody>
          <a:bodyPr>
            <a:normAutofit fontScale="77500" lnSpcReduction="20000"/>
          </a:bodyPr>
          <a:lstStyle/>
          <a:p>
            <a:pPr marL="0" indent="0">
              <a:lnSpc>
                <a:spcPct val="120000"/>
              </a:lnSpc>
              <a:buNone/>
            </a:pPr>
            <a:r>
              <a:rPr lang="en-US" sz="3200" b="1" baseline="30000" dirty="0"/>
              <a:t>Den Meetings: </a:t>
            </a:r>
            <a:r>
              <a:rPr lang="en-US" sz="3200" baseline="30000" dirty="0"/>
              <a:t>small groups organized by grade &amp; gender</a:t>
            </a:r>
          </a:p>
          <a:p>
            <a:pPr marL="0" indent="0">
              <a:lnSpc>
                <a:spcPct val="120000"/>
              </a:lnSpc>
              <a:buNone/>
            </a:pPr>
            <a:r>
              <a:rPr lang="en-US" sz="3200" b="1" baseline="30000" dirty="0"/>
              <a:t>Program Delivery: </a:t>
            </a:r>
            <a:r>
              <a:rPr lang="en-US" sz="3200" baseline="30000" dirty="0"/>
              <a:t>meeting tips, den meeting lesson plans, new den leader experience</a:t>
            </a:r>
          </a:p>
          <a:p>
            <a:pPr marL="0" indent="0">
              <a:lnSpc>
                <a:spcPct val="120000"/>
              </a:lnSpc>
              <a:buNone/>
            </a:pPr>
            <a:r>
              <a:rPr lang="en-US" sz="3200" b="1" baseline="30000" dirty="0"/>
              <a:t>Pack Meetings &amp; Activities: </a:t>
            </a:r>
            <a:r>
              <a:rPr lang="en-US" sz="3200" baseline="30000" dirty="0"/>
              <a:t>family events combining all dens</a:t>
            </a:r>
          </a:p>
          <a:p>
            <a:pPr marL="0" indent="0">
              <a:lnSpc>
                <a:spcPct val="120000"/>
              </a:lnSpc>
              <a:buNone/>
            </a:pPr>
            <a:r>
              <a:rPr lang="en-US" sz="3200" b="1" baseline="30000" dirty="0"/>
              <a:t>Scout Life/Handbook/Uniform:</a:t>
            </a:r>
            <a:r>
              <a:rPr lang="en-US" sz="3200" baseline="30000" dirty="0"/>
              <a:t> the basics</a:t>
            </a:r>
          </a:p>
          <a:p>
            <a:pPr marL="0" indent="0">
              <a:lnSpc>
                <a:spcPct val="120000"/>
              </a:lnSpc>
              <a:buNone/>
            </a:pPr>
            <a:r>
              <a:rPr lang="en-US" sz="3200" b="1" baseline="30000" dirty="0"/>
              <a:t>Advancement: </a:t>
            </a:r>
            <a:r>
              <a:rPr lang="en-US" sz="3200" baseline="30000" dirty="0"/>
              <a:t>celebrating achievement and building self confidence</a:t>
            </a:r>
            <a:endParaRPr lang="en-US" sz="3200" b="1" baseline="30000" dirty="0"/>
          </a:p>
          <a:p>
            <a:pPr marL="0" indent="0">
              <a:lnSpc>
                <a:spcPct val="120000"/>
              </a:lnSpc>
              <a:buNone/>
            </a:pPr>
            <a:r>
              <a:rPr lang="en-US" sz="3200" b="1" baseline="30000" dirty="0"/>
              <a:t>Special Programs, Events &amp; Community Service: </a:t>
            </a:r>
            <a:r>
              <a:rPr lang="en-US" sz="3200" baseline="30000" dirty="0"/>
              <a:t>Scouting for Food, Scouting the Zoo,</a:t>
            </a:r>
            <a:br>
              <a:rPr lang="en-US" sz="3200" baseline="30000" dirty="0"/>
            </a:br>
            <a:r>
              <a:rPr lang="en-US" sz="3200" baseline="30000" dirty="0"/>
              <a:t>                                                                                        Haunted Hayride, and Day Camp</a:t>
            </a:r>
          </a:p>
        </p:txBody>
      </p:sp>
      <p:sp>
        <p:nvSpPr>
          <p:cNvPr id="3" name="Title 2">
            <a:extLst>
              <a:ext uri="{FF2B5EF4-FFF2-40B4-BE49-F238E27FC236}">
                <a16:creationId xmlns:a16="http://schemas.microsoft.com/office/drawing/2014/main" id="{DA3980A0-19B0-4D9A-92AD-F82C87D2ED04}"/>
              </a:ext>
            </a:extLst>
          </p:cNvPr>
          <p:cNvSpPr>
            <a:spLocks noGrp="1"/>
          </p:cNvSpPr>
          <p:nvPr>
            <p:ph type="title"/>
          </p:nvPr>
        </p:nvSpPr>
        <p:spPr>
          <a:xfrm>
            <a:off x="628650" y="444616"/>
            <a:ext cx="7886700" cy="674598"/>
          </a:xfrm>
        </p:spPr>
        <p:txBody>
          <a:bodyPr/>
          <a:lstStyle/>
          <a:p>
            <a:r>
              <a:rPr lang="en-US" dirty="0">
                <a:solidFill>
                  <a:schemeClr val="bg1"/>
                </a:solidFill>
              </a:rPr>
              <a:t>How Does it Work?</a:t>
            </a:r>
          </a:p>
        </p:txBody>
      </p:sp>
      <p:pic>
        <p:nvPicPr>
          <p:cNvPr id="5" name="Picture 4" descr="A group of people posing for the camera&#10;&#10;Description automatically generated">
            <a:extLst>
              <a:ext uri="{FF2B5EF4-FFF2-40B4-BE49-F238E27FC236}">
                <a16:creationId xmlns:a16="http://schemas.microsoft.com/office/drawing/2014/main" id="{1D0956CE-6C79-4088-90D1-CC37E64A1B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447060">
            <a:off x="496564" y="4242706"/>
            <a:ext cx="3015126" cy="2114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407F1DA-AA6E-47F0-AFB0-711A965F65F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93311">
            <a:off x="6108469" y="4273409"/>
            <a:ext cx="2718043" cy="2120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5048A15B-5456-43E3-A071-2AFF8D49A62B}"/>
              </a:ext>
            </a:extLst>
          </p:cNvPr>
          <p:cNvSpPr txBox="1"/>
          <p:nvPr/>
        </p:nvSpPr>
        <p:spPr>
          <a:xfrm>
            <a:off x="2495122" y="6527714"/>
            <a:ext cx="4039961" cy="307777"/>
          </a:xfrm>
          <a:prstGeom prst="rect">
            <a:avLst/>
          </a:prstGeom>
          <a:noFill/>
        </p:spPr>
        <p:txBody>
          <a:bodyPr wrap="square" rtlCol="0">
            <a:spAutoFit/>
          </a:bodyPr>
          <a:lstStyle/>
          <a:p>
            <a:pPr algn="ctr"/>
            <a:r>
              <a:rPr lang="en-US" sz="1400" i="1" dirty="0">
                <a:solidFill>
                  <a:schemeClr val="accent1"/>
                </a:solidFill>
              </a:rPr>
              <a:t>Parent Orientation Guide pages 9-14</a:t>
            </a:r>
          </a:p>
        </p:txBody>
      </p:sp>
      <p:pic>
        <p:nvPicPr>
          <p:cNvPr id="8" name="Picture 7">
            <a:extLst>
              <a:ext uri="{FF2B5EF4-FFF2-40B4-BE49-F238E27FC236}">
                <a16:creationId xmlns:a16="http://schemas.microsoft.com/office/drawing/2014/main" id="{219DB489-4B6B-3D74-148B-EF591204202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937793" y="4144310"/>
            <a:ext cx="1735038" cy="2306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791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F9193-724D-40CA-86B7-CE2E6AB7CA55}"/>
              </a:ext>
            </a:extLst>
          </p:cNvPr>
          <p:cNvSpPr>
            <a:spLocks noGrp="1"/>
          </p:cNvSpPr>
          <p:nvPr>
            <p:ph idx="1"/>
          </p:nvPr>
        </p:nvSpPr>
        <p:spPr>
          <a:xfrm>
            <a:off x="628650" y="1539376"/>
            <a:ext cx="5571624" cy="4351338"/>
          </a:xfrm>
        </p:spPr>
        <p:txBody>
          <a:bodyPr/>
          <a:lstStyle/>
          <a:p>
            <a:r>
              <a:rPr lang="en-US" dirty="0" err="1"/>
              <a:t>Scoutbook</a:t>
            </a:r>
            <a:endParaRPr lang="en-US" dirty="0"/>
          </a:p>
          <a:p>
            <a:r>
              <a:rPr lang="en-US" dirty="0"/>
              <a:t>Volunteering &amp; Leadership opportunities for parents</a:t>
            </a:r>
          </a:p>
          <a:p>
            <a:r>
              <a:rPr lang="en-US" dirty="0"/>
              <a:t>Additional Resources</a:t>
            </a:r>
          </a:p>
        </p:txBody>
      </p:sp>
      <p:sp>
        <p:nvSpPr>
          <p:cNvPr id="3" name="Title 2">
            <a:extLst>
              <a:ext uri="{FF2B5EF4-FFF2-40B4-BE49-F238E27FC236}">
                <a16:creationId xmlns:a16="http://schemas.microsoft.com/office/drawing/2014/main" id="{75AADA6A-8A73-4F2A-953B-19396B0FA8A7}"/>
              </a:ext>
            </a:extLst>
          </p:cNvPr>
          <p:cNvSpPr>
            <a:spLocks noGrp="1"/>
          </p:cNvSpPr>
          <p:nvPr>
            <p:ph type="title"/>
          </p:nvPr>
        </p:nvSpPr>
        <p:spPr>
          <a:xfrm>
            <a:off x="628650" y="431550"/>
            <a:ext cx="7886700" cy="601533"/>
          </a:xfrm>
        </p:spPr>
        <p:txBody>
          <a:bodyPr/>
          <a:lstStyle/>
          <a:p>
            <a:r>
              <a:rPr lang="en-US" dirty="0">
                <a:solidFill>
                  <a:schemeClr val="bg1"/>
                </a:solidFill>
              </a:rPr>
              <a:t>Parent Participation</a:t>
            </a:r>
          </a:p>
        </p:txBody>
      </p:sp>
      <p:pic>
        <p:nvPicPr>
          <p:cNvPr id="4" name="Picture 3" descr="A picture containing person, tree, table, window&#10;&#10;Description automatically generated">
            <a:extLst>
              <a:ext uri="{FF2B5EF4-FFF2-40B4-BE49-F238E27FC236}">
                <a16:creationId xmlns:a16="http://schemas.microsoft.com/office/drawing/2014/main" id="{FBE53E71-E973-4102-832C-907517E9C8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405718">
            <a:off x="6064204" y="1037465"/>
            <a:ext cx="2532641" cy="1688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ree, outdoor, road, sky&#10;&#10;Description automatically generated">
            <a:extLst>
              <a:ext uri="{FF2B5EF4-FFF2-40B4-BE49-F238E27FC236}">
                <a16:creationId xmlns:a16="http://schemas.microsoft.com/office/drawing/2014/main" id="{82BDA597-36EE-482C-A3B5-F0BEA982EA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35820">
            <a:off x="4958597" y="3342844"/>
            <a:ext cx="3753660" cy="2370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girl in a blue shirt&#10;&#10;Description automatically generated">
            <a:extLst>
              <a:ext uri="{FF2B5EF4-FFF2-40B4-BE49-F238E27FC236}">
                <a16:creationId xmlns:a16="http://schemas.microsoft.com/office/drawing/2014/main" id="{B3D85CD8-B0BB-4A73-B9C9-D41EA82B7E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268504">
            <a:off x="1131976" y="4157162"/>
            <a:ext cx="3485258" cy="2322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582FCE5C-79C2-4541-ADA1-5A8D625C8D48}"/>
              </a:ext>
            </a:extLst>
          </p:cNvPr>
          <p:cNvSpPr txBox="1"/>
          <p:nvPr/>
        </p:nvSpPr>
        <p:spPr>
          <a:xfrm>
            <a:off x="6493695" y="6169691"/>
            <a:ext cx="2231590" cy="523220"/>
          </a:xfrm>
          <a:prstGeom prst="rect">
            <a:avLst/>
          </a:prstGeom>
          <a:noFill/>
        </p:spPr>
        <p:txBody>
          <a:bodyPr wrap="square" rtlCol="0">
            <a:spAutoFit/>
          </a:bodyPr>
          <a:lstStyle/>
          <a:p>
            <a:pPr algn="ctr"/>
            <a:r>
              <a:rPr lang="en-US" sz="1400" i="1" dirty="0">
                <a:solidFill>
                  <a:schemeClr val="accent1"/>
                </a:solidFill>
              </a:rPr>
              <a:t>Parent Orientation Guide pages 15-16</a:t>
            </a:r>
          </a:p>
        </p:txBody>
      </p:sp>
    </p:spTree>
    <p:extLst>
      <p:ext uri="{BB962C8B-B14F-4D97-AF65-F5344CB8AC3E}">
        <p14:creationId xmlns:p14="http://schemas.microsoft.com/office/powerpoint/2010/main" val="203378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1A4683-D4C0-40F9-8FCE-481151F50EB5}"/>
              </a:ext>
            </a:extLst>
          </p:cNvPr>
          <p:cNvSpPr>
            <a:spLocks noGrp="1"/>
          </p:cNvSpPr>
          <p:nvPr>
            <p:ph idx="1"/>
          </p:nvPr>
        </p:nvSpPr>
        <p:spPr>
          <a:xfrm>
            <a:off x="628650" y="1539376"/>
            <a:ext cx="7886700" cy="4351338"/>
          </a:xfrm>
        </p:spPr>
        <p:txBody>
          <a:bodyPr/>
          <a:lstStyle/>
          <a:p>
            <a:r>
              <a:rPr lang="en-US" dirty="0"/>
              <a:t>Available online at My.Scouting.org</a:t>
            </a:r>
          </a:p>
          <a:p>
            <a:r>
              <a:rPr lang="en-US" dirty="0"/>
              <a:t>Youth Protection Training</a:t>
            </a:r>
          </a:p>
          <a:p>
            <a:r>
              <a:rPr lang="en-US" dirty="0"/>
              <a:t>Position Specific</a:t>
            </a:r>
          </a:p>
          <a:p>
            <a:r>
              <a:rPr lang="en-US" dirty="0"/>
              <a:t>Roundtable</a:t>
            </a:r>
          </a:p>
          <a:p>
            <a:r>
              <a:rPr lang="en-US" dirty="0"/>
              <a:t>Basic training </a:t>
            </a:r>
            <a:br>
              <a:rPr lang="en-US" dirty="0"/>
            </a:br>
            <a:r>
              <a:rPr lang="en-US" dirty="0"/>
              <a:t>online or in-person</a:t>
            </a:r>
          </a:p>
          <a:p>
            <a:r>
              <a:rPr lang="en-US" dirty="0"/>
              <a:t>Outdoor skills and </a:t>
            </a:r>
            <a:br>
              <a:rPr lang="en-US" dirty="0"/>
            </a:br>
            <a:r>
              <a:rPr lang="en-US" dirty="0"/>
              <a:t>advanced training</a:t>
            </a:r>
            <a:br>
              <a:rPr lang="en-US" dirty="0"/>
            </a:br>
            <a:r>
              <a:rPr lang="en-US" dirty="0"/>
              <a:t>when ready</a:t>
            </a:r>
          </a:p>
        </p:txBody>
      </p:sp>
      <p:sp>
        <p:nvSpPr>
          <p:cNvPr id="3" name="Title 2">
            <a:extLst>
              <a:ext uri="{FF2B5EF4-FFF2-40B4-BE49-F238E27FC236}">
                <a16:creationId xmlns:a16="http://schemas.microsoft.com/office/drawing/2014/main" id="{0197937F-6C24-4A1C-B992-E03B5E0F83A6}"/>
              </a:ext>
            </a:extLst>
          </p:cNvPr>
          <p:cNvSpPr>
            <a:spLocks noGrp="1"/>
          </p:cNvSpPr>
          <p:nvPr>
            <p:ph type="title"/>
          </p:nvPr>
        </p:nvSpPr>
        <p:spPr>
          <a:xfrm>
            <a:off x="628650" y="422826"/>
            <a:ext cx="7886700" cy="684521"/>
          </a:xfrm>
        </p:spPr>
        <p:txBody>
          <a:bodyPr/>
          <a:lstStyle/>
          <a:p>
            <a:r>
              <a:rPr lang="en-US" dirty="0">
                <a:solidFill>
                  <a:schemeClr val="bg1"/>
                </a:solidFill>
              </a:rPr>
              <a:t>Volunteer Leader Training</a:t>
            </a:r>
          </a:p>
        </p:txBody>
      </p:sp>
      <p:pic>
        <p:nvPicPr>
          <p:cNvPr id="6" name="Picture 5" descr="A group of people sitting at a park&#10;&#10;Description automatically generated">
            <a:extLst>
              <a:ext uri="{FF2B5EF4-FFF2-40B4-BE49-F238E27FC236}">
                <a16:creationId xmlns:a16="http://schemas.microsoft.com/office/drawing/2014/main" id="{F3AEBB76-147A-4E19-95DD-CF9A44E547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48022">
            <a:off x="4122234" y="3384791"/>
            <a:ext cx="4219464" cy="2813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036ADE7-0DC4-442E-807D-70D189085737}"/>
              </a:ext>
            </a:extLst>
          </p:cNvPr>
          <p:cNvSpPr txBox="1"/>
          <p:nvPr/>
        </p:nvSpPr>
        <p:spPr>
          <a:xfrm>
            <a:off x="52969" y="6169691"/>
            <a:ext cx="2231590" cy="523220"/>
          </a:xfrm>
          <a:prstGeom prst="rect">
            <a:avLst/>
          </a:prstGeom>
          <a:noFill/>
        </p:spPr>
        <p:txBody>
          <a:bodyPr wrap="square" rtlCol="0">
            <a:spAutoFit/>
          </a:bodyPr>
          <a:lstStyle/>
          <a:p>
            <a:pPr algn="ctr"/>
            <a:r>
              <a:rPr lang="en-US" sz="1400" i="1" dirty="0">
                <a:solidFill>
                  <a:schemeClr val="accent1"/>
                </a:solidFill>
              </a:rPr>
              <a:t>Parent Orientation </a:t>
            </a:r>
          </a:p>
          <a:p>
            <a:pPr algn="ctr"/>
            <a:r>
              <a:rPr lang="en-US" sz="1400" i="1" dirty="0">
                <a:solidFill>
                  <a:schemeClr val="accent1"/>
                </a:solidFill>
              </a:rPr>
              <a:t>Guide page 17</a:t>
            </a:r>
          </a:p>
        </p:txBody>
      </p:sp>
    </p:spTree>
    <p:extLst>
      <p:ext uri="{BB962C8B-B14F-4D97-AF65-F5344CB8AC3E}">
        <p14:creationId xmlns:p14="http://schemas.microsoft.com/office/powerpoint/2010/main" val="866193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Brady Bunch Remaster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5926</TotalTime>
  <Words>1254</Words>
  <Application>Microsoft Office PowerPoint</Application>
  <PresentationFormat>On-screen Show (4:3)</PresentationFormat>
  <Paragraphs>139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Roboto</vt:lpstr>
      <vt:lpstr>Courier New</vt:lpstr>
      <vt:lpstr>Arial</vt:lpstr>
      <vt:lpstr>Times New Roman</vt:lpstr>
      <vt:lpstr>Brady Bunch Remastered</vt:lpstr>
      <vt:lpstr>Calibri</vt:lpstr>
      <vt:lpstr>Symbol</vt:lpstr>
      <vt:lpstr>Office Theme</vt:lpstr>
      <vt:lpstr>PowerPoint Presentation</vt:lpstr>
      <vt:lpstr>What is Cub Scouting?</vt:lpstr>
      <vt:lpstr>Scout Oath &amp; Scout Law</vt:lpstr>
      <vt:lpstr>What Parents Want</vt:lpstr>
      <vt:lpstr>What Scouts Want</vt:lpstr>
      <vt:lpstr>Pack Organization</vt:lpstr>
      <vt:lpstr>How Does it Work?</vt:lpstr>
      <vt:lpstr>Parent Participation</vt:lpstr>
      <vt:lpstr>Volunteer Leader Training</vt:lpstr>
      <vt:lpstr>Finance</vt:lpstr>
      <vt:lpstr>Pack Details</vt:lpstr>
      <vt:lpstr>Registration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Stoffel</dc:creator>
  <cp:lastModifiedBy>Matthew Stoffel</cp:lastModifiedBy>
  <cp:revision>46</cp:revision>
  <dcterms:created xsi:type="dcterms:W3CDTF">2019-08-21T20:24:07Z</dcterms:created>
  <dcterms:modified xsi:type="dcterms:W3CDTF">2022-06-24T17:53:12Z</dcterms:modified>
</cp:coreProperties>
</file>